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74580-3570-4947-84CB-25A7BDF262CA}" type="datetimeFigureOut">
              <a:rPr lang="en-AU" smtClean="0"/>
              <a:t>28/03/2022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FAD77-8726-4C09-B720-95D8DC65C4B5}" type="slidenum">
              <a:rPr lang="en-AU" smtClean="0"/>
              <a:t>‹#›</a:t>
            </a:fld>
            <a:endParaRPr lang="en-AU"/>
          </a:p>
        </p:txBody>
      </p:sp>
    </p:spTree>
    <p:extLst>
      <p:ext uri="{BB962C8B-B14F-4D97-AF65-F5344CB8AC3E}">
        <p14:creationId xmlns:p14="http://schemas.microsoft.com/office/powerpoint/2010/main" val="341118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83826A-A516-4F49-A6A5-427A70DA3A1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5150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charset="0"/>
              </a:rPr>
              <a:t>To transfer genes into another organism, the genes need to be delivered in such a way that they can be active (expressed) in that organism.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charset="0"/>
            </a:endParaRPr>
          </a:p>
          <a:p>
            <a:pPr marL="0" indent="0">
              <a:defRPr/>
            </a:pPr>
            <a:r>
              <a:rPr lang="en-US" dirty="0">
                <a:ea typeface="ＭＳ Ｐゴシック" charset="0"/>
              </a:rPr>
              <a:t>Recombinant gene technology can replace missing or impaired genes in diseases where single genes are affected.</a:t>
            </a:r>
          </a:p>
          <a:p>
            <a:pPr marL="0" indent="0">
              <a:defRPr/>
            </a:pPr>
            <a:r>
              <a:rPr lang="en-US" dirty="0">
                <a:ea typeface="ＭＳ Ｐゴシック" charset="0"/>
              </a:rPr>
              <a:t>To transfer genes into another organism, the genes need to be delivered in such a way that they can be active (expressed) in that organism.</a:t>
            </a:r>
          </a:p>
          <a:p>
            <a:pPr marL="0" indent="0">
              <a:defRPr/>
            </a:pPr>
            <a:endParaRPr lang="en-US" dirty="0">
              <a:ea typeface="ＭＳ Ｐゴシック" charset="0"/>
            </a:endParaRPr>
          </a:p>
          <a:p>
            <a:pPr marL="0" indent="0">
              <a:defRPr/>
            </a:pPr>
            <a:r>
              <a:rPr lang="en-US" b="1" dirty="0">
                <a:ea typeface="ＭＳ Ｐゴシック" charset="0"/>
              </a:rPr>
              <a:t>Vectors</a:t>
            </a:r>
            <a:r>
              <a:rPr lang="en-US" dirty="0">
                <a:ea typeface="ＭＳ Ｐゴシック" charset="0"/>
              </a:rPr>
              <a:t> are tools that can transport DNA from one organism to another.</a:t>
            </a:r>
          </a:p>
          <a:p>
            <a:pPr marL="0" indent="0">
              <a:defRPr/>
            </a:pPr>
            <a:endParaRPr lang="en-US" dirty="0">
              <a:ea typeface="ＭＳ Ｐゴシック" charset="0"/>
            </a:endParaRPr>
          </a:p>
          <a:p>
            <a:pPr marL="0" indent="0">
              <a:defRPr/>
            </a:pPr>
            <a:r>
              <a:rPr lang="en-US" dirty="0">
                <a:ea typeface="ＭＳ Ｐゴシック" charset="0"/>
              </a:rPr>
              <a:t>Plasmids can be used as vectors, and viruses are useful natural vectors which can often accept large foreign DNA inserts. </a:t>
            </a:r>
          </a:p>
          <a:p>
            <a:pPr marL="0" indent="0">
              <a:defRPr/>
            </a:pPr>
            <a:endParaRPr lang="en-US" dirty="0">
              <a:ea typeface="ＭＳ Ｐゴシック" charset="0"/>
            </a:endParaRPr>
          </a:p>
          <a:p>
            <a:pPr marL="0" indent="0">
              <a:defRPr/>
            </a:pPr>
            <a:r>
              <a:rPr lang="en-US" i="1" dirty="0">
                <a:solidFill>
                  <a:schemeClr val="accent2">
                    <a:lumMod val="60000"/>
                    <a:lumOff val="40000"/>
                  </a:schemeClr>
                </a:solidFill>
                <a:ea typeface="ＭＳ Ｐゴシック" charset="0"/>
              </a:rPr>
              <a:t>Viruses already contain the machinery for replicating themselves and injecting DNA into cells. </a:t>
            </a:r>
            <a:endParaRPr lang="en-US" dirty="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4E83B-6FE2-4C4E-8B20-BF19121523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5491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4E83B-6FE2-4C4E-8B20-BF19121523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2076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S PGothic" panose="020B0600070205080204" pitchFamily="34" charset="-128"/>
                <a:cs typeface="ＭＳ Ｐゴシック" charset="0"/>
              </a:rPr>
              <a:t>The gene gun is utilized to bombard the plant cell wall with many DNA coated metal particles by using compressed helium as the propellant. The metal particles commonly used for gene gun bombardment include gold, tungsten, palladium, rhodium, platinum, and iridium. They are coated with DNA, accelerated by helium gas, and bombard the plant cells. The metal particles (0.45–1.5 </a:t>
            </a:r>
            <a:r>
              <a:rPr lang="el-GR" sz="1200" b="0" i="0" kern="1200" dirty="0">
                <a:solidFill>
                  <a:schemeClr val="tx1"/>
                </a:solidFill>
                <a:effectLst/>
                <a:latin typeface="+mn-lt"/>
                <a:ea typeface="MS PGothic" panose="020B0600070205080204" pitchFamily="34" charset="-128"/>
                <a:cs typeface="ＭＳ Ｐゴシック" charset="0"/>
              </a:rPr>
              <a:t>μ</a:t>
            </a:r>
            <a:r>
              <a:rPr lang="en-AU" sz="1200" b="0" i="0" kern="1200" dirty="0">
                <a:solidFill>
                  <a:schemeClr val="tx1"/>
                </a:solidFill>
                <a:effectLst/>
                <a:latin typeface="+mn-lt"/>
                <a:ea typeface="MS PGothic" panose="020B0600070205080204" pitchFamily="34" charset="-128"/>
                <a:cs typeface="ＭＳ Ｐゴシック" charset="0"/>
              </a:rPr>
              <a:t>m in diameter) punch holes in and pass through the cell wall and enter the plant cells, leaving the DNA cargo inside the cells. The DNA coated metal particles randomly bombard the cells, no targeting is currently possible with this method.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4E83B-6FE2-4C4E-8B20-BF19121523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2058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A6A0480-1EDD-43CF-BC49-6626AE1E03FB}" type="datetimeFigureOut">
              <a:rPr lang="en-AU" smtClean="0"/>
              <a:t>28/03/2022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23599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A6A0480-1EDD-43CF-BC49-6626AE1E03FB}" type="datetimeFigureOut">
              <a:rPr lang="en-AU" smtClean="0"/>
              <a:t>28/03/2022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11234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A6A0480-1EDD-43CF-BC49-6626AE1E03FB}" type="datetimeFigureOut">
              <a:rPr lang="en-AU" smtClean="0"/>
              <a:t>28/03/2022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426271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43C343B4-28C6-B747-BD09-34F9AF99B0FC}"/>
              </a:ext>
            </a:extLst>
          </p:cNvPr>
          <p:cNvSpPr>
            <a:spLocks noChangeArrowheads="1"/>
          </p:cNvSpPr>
          <p:nvPr/>
        </p:nvSpPr>
        <p:spPr bwMode="gray">
          <a:xfrm>
            <a:off x="1" y="1"/>
            <a:ext cx="12187767" cy="6856413"/>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92D9FAE1-D7FC-6C4A-A639-234531ECD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0B635059-BCA8-1E46-BB87-931E3D6F0922}"/>
              </a:ext>
            </a:extLst>
          </p:cNvPr>
          <p:cNvSpPr>
            <a:spLocks noChangeArrowheads="1"/>
          </p:cNvSpPr>
          <p:nvPr/>
        </p:nvSpPr>
        <p:spPr bwMode="gray">
          <a:xfrm>
            <a:off x="0" y="3200400"/>
            <a:ext cx="12192000" cy="9144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8E42A3FB-28D4-CD4F-9F7F-1B61AAE9F7E4}"/>
              </a:ext>
            </a:extLst>
          </p:cNvPr>
          <p:cNvSpPr>
            <a:spLocks noChangeShapeType="1"/>
          </p:cNvSpPr>
          <p:nvPr/>
        </p:nvSpPr>
        <p:spPr bwMode="gray">
          <a:xfrm>
            <a:off x="0" y="3200400"/>
            <a:ext cx="12192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Rectangle 30">
            <a:extLst>
              <a:ext uri="{FF2B5EF4-FFF2-40B4-BE49-F238E27FC236}">
                <a16:creationId xmlns:a16="http://schemas.microsoft.com/office/drawing/2014/main" id="{85464035-A9DB-1442-9AA6-D9D2A0F7845D}"/>
              </a:ext>
            </a:extLst>
          </p:cNvPr>
          <p:cNvSpPr>
            <a:spLocks noChangeArrowheads="1"/>
          </p:cNvSpPr>
          <p:nvPr/>
        </p:nvSpPr>
        <p:spPr bwMode="auto">
          <a:xfrm>
            <a:off x="0" y="6629400"/>
            <a:ext cx="12192000" cy="2286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14E7538E-1908-3642-BFA4-D702090A1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017934" y="5002213"/>
            <a:ext cx="359621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609600" y="3365500"/>
            <a:ext cx="109728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609600" y="1143000"/>
            <a:ext cx="109728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06658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054967-F292-D648-9F32-1BCDB98D0826}"/>
              </a:ext>
            </a:extLst>
          </p:cNvPr>
          <p:cNvSpPr>
            <a:spLocks noGrp="1" noChangeArrowheads="1"/>
          </p:cNvSpPr>
          <p:nvPr>
            <p:ph type="dt" sz="half" idx="10"/>
          </p:nvPr>
        </p:nvSpPr>
        <p:spPr>
          <a:ln/>
        </p:spPr>
        <p:txBody>
          <a:bodyPr/>
          <a:lstStyle>
            <a:lvl1pPr>
              <a:defRPr/>
            </a:lvl1pPr>
          </a:lstStyle>
          <a:p>
            <a:pPr>
              <a:defRPr/>
            </a:pPr>
            <a:fld id="{0AAE3E25-06B8-3043-A13A-D9A24C0F997F}" type="datetimeFigureOut">
              <a:rPr lang="en-US" altLang="en-US"/>
              <a:pPr>
                <a:defRPr/>
              </a:pPr>
              <a:t>3/28/2022</a:t>
            </a:fld>
            <a:endParaRPr lang="en-US" altLang="en-US"/>
          </a:p>
        </p:txBody>
      </p:sp>
      <p:sp>
        <p:nvSpPr>
          <p:cNvPr id="5" name="Rectangle 6">
            <a:extLst>
              <a:ext uri="{FF2B5EF4-FFF2-40B4-BE49-F238E27FC236}">
                <a16:creationId xmlns:a16="http://schemas.microsoft.com/office/drawing/2014/main" id="{D40F80CF-7599-9646-B9A3-F0437556A10D}"/>
              </a:ext>
            </a:extLst>
          </p:cNvPr>
          <p:cNvSpPr>
            <a:spLocks noGrp="1" noChangeArrowheads="1"/>
          </p:cNvSpPr>
          <p:nvPr>
            <p:ph type="sldNum" sz="quarter" idx="11"/>
          </p:nvPr>
        </p:nvSpPr>
        <p:spPr>
          <a:ln/>
        </p:spPr>
        <p:txBody>
          <a:bodyPr/>
          <a:lstStyle>
            <a:lvl1pPr>
              <a:defRPr/>
            </a:lvl1pPr>
          </a:lstStyle>
          <a:p>
            <a:pPr>
              <a:defRPr/>
            </a:pPr>
            <a:fld id="{E181A8F5-8086-B64A-8D9C-084BBF25A981}" type="slidenum">
              <a:rPr lang="en-US" altLang="en-US"/>
              <a:pPr>
                <a:defRPr/>
              </a:pPr>
              <a:t>‹#›</a:t>
            </a:fld>
            <a:endParaRPr lang="en-US" altLang="en-US"/>
          </a:p>
        </p:txBody>
      </p:sp>
    </p:spTree>
    <p:extLst>
      <p:ext uri="{BB962C8B-B14F-4D97-AF65-F5344CB8AC3E}">
        <p14:creationId xmlns:p14="http://schemas.microsoft.com/office/powerpoint/2010/main" val="163950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52E2E4-55C8-8C4B-88FC-9B738FE196B2}"/>
              </a:ext>
            </a:extLst>
          </p:cNvPr>
          <p:cNvSpPr>
            <a:spLocks noGrp="1" noChangeArrowheads="1"/>
          </p:cNvSpPr>
          <p:nvPr>
            <p:ph type="dt" sz="half" idx="10"/>
          </p:nvPr>
        </p:nvSpPr>
        <p:spPr>
          <a:ln/>
        </p:spPr>
        <p:txBody>
          <a:bodyPr/>
          <a:lstStyle>
            <a:lvl1pPr>
              <a:defRPr/>
            </a:lvl1pPr>
          </a:lstStyle>
          <a:p>
            <a:pPr>
              <a:defRPr/>
            </a:pPr>
            <a:fld id="{E747E369-A944-7747-852E-F92683830006}" type="datetimeFigureOut">
              <a:rPr lang="en-US" altLang="en-US"/>
              <a:pPr>
                <a:defRPr/>
              </a:pPr>
              <a:t>3/28/2022</a:t>
            </a:fld>
            <a:endParaRPr lang="en-US" altLang="en-US"/>
          </a:p>
        </p:txBody>
      </p:sp>
      <p:sp>
        <p:nvSpPr>
          <p:cNvPr id="5" name="Rectangle 6">
            <a:extLst>
              <a:ext uri="{FF2B5EF4-FFF2-40B4-BE49-F238E27FC236}">
                <a16:creationId xmlns:a16="http://schemas.microsoft.com/office/drawing/2014/main" id="{88C5DE9D-6429-1A40-93FC-A533F7CD4FB6}"/>
              </a:ext>
            </a:extLst>
          </p:cNvPr>
          <p:cNvSpPr>
            <a:spLocks noGrp="1" noChangeArrowheads="1"/>
          </p:cNvSpPr>
          <p:nvPr>
            <p:ph type="sldNum" sz="quarter" idx="11"/>
          </p:nvPr>
        </p:nvSpPr>
        <p:spPr>
          <a:ln/>
        </p:spPr>
        <p:txBody>
          <a:bodyPr/>
          <a:lstStyle>
            <a:lvl1pPr>
              <a:defRPr/>
            </a:lvl1pPr>
          </a:lstStyle>
          <a:p>
            <a:pPr>
              <a:defRPr/>
            </a:pPr>
            <a:fld id="{ABB9725C-9D4C-AD45-8E33-7F4553CC8F44}" type="slidenum">
              <a:rPr lang="en-US" altLang="en-US"/>
              <a:pPr>
                <a:defRPr/>
              </a:pPr>
              <a:t>‹#›</a:t>
            </a:fld>
            <a:endParaRPr lang="en-US" altLang="en-US"/>
          </a:p>
        </p:txBody>
      </p:sp>
    </p:spTree>
    <p:extLst>
      <p:ext uri="{BB962C8B-B14F-4D97-AF65-F5344CB8AC3E}">
        <p14:creationId xmlns:p14="http://schemas.microsoft.com/office/powerpoint/2010/main" val="143483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7B9175-8BD3-AF42-B743-FF415FB1CD18}"/>
              </a:ext>
            </a:extLst>
          </p:cNvPr>
          <p:cNvSpPr>
            <a:spLocks noGrp="1" noChangeArrowheads="1"/>
          </p:cNvSpPr>
          <p:nvPr>
            <p:ph type="dt" sz="half" idx="10"/>
          </p:nvPr>
        </p:nvSpPr>
        <p:spPr>
          <a:ln/>
        </p:spPr>
        <p:txBody>
          <a:bodyPr/>
          <a:lstStyle>
            <a:lvl1pPr>
              <a:defRPr/>
            </a:lvl1pPr>
          </a:lstStyle>
          <a:p>
            <a:pPr>
              <a:defRPr/>
            </a:pPr>
            <a:fld id="{BBC82CBD-5461-D447-A8E7-72ABCE48E46B}" type="datetimeFigureOut">
              <a:rPr lang="en-US" altLang="en-US"/>
              <a:pPr>
                <a:defRPr/>
              </a:pPr>
              <a:t>3/28/2022</a:t>
            </a:fld>
            <a:endParaRPr lang="en-US" altLang="en-US"/>
          </a:p>
        </p:txBody>
      </p:sp>
      <p:sp>
        <p:nvSpPr>
          <p:cNvPr id="6" name="Rectangle 6">
            <a:extLst>
              <a:ext uri="{FF2B5EF4-FFF2-40B4-BE49-F238E27FC236}">
                <a16:creationId xmlns:a16="http://schemas.microsoft.com/office/drawing/2014/main" id="{45C747FD-8A62-8046-89E9-02D4D59F91C0}"/>
              </a:ext>
            </a:extLst>
          </p:cNvPr>
          <p:cNvSpPr>
            <a:spLocks noGrp="1" noChangeArrowheads="1"/>
          </p:cNvSpPr>
          <p:nvPr>
            <p:ph type="sldNum" sz="quarter" idx="11"/>
          </p:nvPr>
        </p:nvSpPr>
        <p:spPr>
          <a:ln/>
        </p:spPr>
        <p:txBody>
          <a:bodyPr/>
          <a:lstStyle>
            <a:lvl1pPr>
              <a:defRPr/>
            </a:lvl1pPr>
          </a:lstStyle>
          <a:p>
            <a:pPr>
              <a:defRPr/>
            </a:pPr>
            <a:fld id="{FCEF751A-D50C-B347-9583-777675F4F3D1}" type="slidenum">
              <a:rPr lang="en-US" altLang="en-US"/>
              <a:pPr>
                <a:defRPr/>
              </a:pPr>
              <a:t>‹#›</a:t>
            </a:fld>
            <a:endParaRPr lang="en-US" altLang="en-US"/>
          </a:p>
        </p:txBody>
      </p:sp>
    </p:spTree>
    <p:extLst>
      <p:ext uri="{BB962C8B-B14F-4D97-AF65-F5344CB8AC3E}">
        <p14:creationId xmlns:p14="http://schemas.microsoft.com/office/powerpoint/2010/main" val="121843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E8D5DBE-17EE-4349-ADDA-030A57CB3280}"/>
              </a:ext>
            </a:extLst>
          </p:cNvPr>
          <p:cNvSpPr>
            <a:spLocks noGrp="1" noChangeArrowheads="1"/>
          </p:cNvSpPr>
          <p:nvPr>
            <p:ph type="dt" sz="half" idx="10"/>
          </p:nvPr>
        </p:nvSpPr>
        <p:spPr>
          <a:ln/>
        </p:spPr>
        <p:txBody>
          <a:bodyPr/>
          <a:lstStyle>
            <a:lvl1pPr>
              <a:defRPr/>
            </a:lvl1pPr>
          </a:lstStyle>
          <a:p>
            <a:pPr>
              <a:defRPr/>
            </a:pPr>
            <a:fld id="{BD7726EF-6197-F74B-A9ED-7600454BB8A2}" type="datetimeFigureOut">
              <a:rPr lang="en-US" altLang="en-US"/>
              <a:pPr>
                <a:defRPr/>
              </a:pPr>
              <a:t>3/28/2022</a:t>
            </a:fld>
            <a:endParaRPr lang="en-US" altLang="en-US"/>
          </a:p>
        </p:txBody>
      </p:sp>
      <p:sp>
        <p:nvSpPr>
          <p:cNvPr id="8" name="Rectangle 6">
            <a:extLst>
              <a:ext uri="{FF2B5EF4-FFF2-40B4-BE49-F238E27FC236}">
                <a16:creationId xmlns:a16="http://schemas.microsoft.com/office/drawing/2014/main" id="{4FD2EFF6-0905-9D46-B7A3-25784985B426}"/>
              </a:ext>
            </a:extLst>
          </p:cNvPr>
          <p:cNvSpPr>
            <a:spLocks noGrp="1" noChangeArrowheads="1"/>
          </p:cNvSpPr>
          <p:nvPr>
            <p:ph type="sldNum" sz="quarter" idx="11"/>
          </p:nvPr>
        </p:nvSpPr>
        <p:spPr>
          <a:ln/>
        </p:spPr>
        <p:txBody>
          <a:bodyPr/>
          <a:lstStyle>
            <a:lvl1pPr>
              <a:defRPr/>
            </a:lvl1pPr>
          </a:lstStyle>
          <a:p>
            <a:pPr>
              <a:defRPr/>
            </a:pPr>
            <a:fld id="{27B239E6-EE85-0D40-A479-602E3B8DB5AC}" type="slidenum">
              <a:rPr lang="en-US" altLang="en-US"/>
              <a:pPr>
                <a:defRPr/>
              </a:pPr>
              <a:t>‹#›</a:t>
            </a:fld>
            <a:endParaRPr lang="en-US" altLang="en-US"/>
          </a:p>
        </p:txBody>
      </p:sp>
    </p:spTree>
    <p:extLst>
      <p:ext uri="{BB962C8B-B14F-4D97-AF65-F5344CB8AC3E}">
        <p14:creationId xmlns:p14="http://schemas.microsoft.com/office/powerpoint/2010/main" val="3028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27210A-DB58-DD4B-912B-1FE09908EFCB}"/>
              </a:ext>
            </a:extLst>
          </p:cNvPr>
          <p:cNvSpPr>
            <a:spLocks noGrp="1" noChangeArrowheads="1"/>
          </p:cNvSpPr>
          <p:nvPr>
            <p:ph type="dt" sz="half" idx="10"/>
          </p:nvPr>
        </p:nvSpPr>
        <p:spPr>
          <a:ln/>
        </p:spPr>
        <p:txBody>
          <a:bodyPr/>
          <a:lstStyle>
            <a:lvl1pPr>
              <a:defRPr/>
            </a:lvl1pPr>
          </a:lstStyle>
          <a:p>
            <a:pPr>
              <a:defRPr/>
            </a:pPr>
            <a:fld id="{39AE916C-1B5C-764D-947E-078FFEFCD8BE}" type="datetimeFigureOut">
              <a:rPr lang="en-US" altLang="en-US"/>
              <a:pPr>
                <a:defRPr/>
              </a:pPr>
              <a:t>3/28/2022</a:t>
            </a:fld>
            <a:endParaRPr lang="en-US" altLang="en-US"/>
          </a:p>
        </p:txBody>
      </p:sp>
      <p:sp>
        <p:nvSpPr>
          <p:cNvPr id="4" name="Rectangle 6">
            <a:extLst>
              <a:ext uri="{FF2B5EF4-FFF2-40B4-BE49-F238E27FC236}">
                <a16:creationId xmlns:a16="http://schemas.microsoft.com/office/drawing/2014/main" id="{3F7A89D3-CF65-DF47-A7EA-CC2EFAEC2C29}"/>
              </a:ext>
            </a:extLst>
          </p:cNvPr>
          <p:cNvSpPr>
            <a:spLocks noGrp="1" noChangeArrowheads="1"/>
          </p:cNvSpPr>
          <p:nvPr>
            <p:ph type="sldNum" sz="quarter" idx="11"/>
          </p:nvPr>
        </p:nvSpPr>
        <p:spPr>
          <a:ln/>
        </p:spPr>
        <p:txBody>
          <a:bodyPr/>
          <a:lstStyle>
            <a:lvl1pPr>
              <a:defRPr/>
            </a:lvl1pPr>
          </a:lstStyle>
          <a:p>
            <a:pPr>
              <a:defRPr/>
            </a:pPr>
            <a:fld id="{DC58135B-94EA-3144-A638-99B87A08AFFF}" type="slidenum">
              <a:rPr lang="en-US" altLang="en-US"/>
              <a:pPr>
                <a:defRPr/>
              </a:pPr>
              <a:t>‹#›</a:t>
            </a:fld>
            <a:endParaRPr lang="en-US" altLang="en-US"/>
          </a:p>
        </p:txBody>
      </p:sp>
    </p:spTree>
    <p:extLst>
      <p:ext uri="{BB962C8B-B14F-4D97-AF65-F5344CB8AC3E}">
        <p14:creationId xmlns:p14="http://schemas.microsoft.com/office/powerpoint/2010/main" val="31602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332BE7-B068-0648-A692-EE4E6BE327C1}"/>
              </a:ext>
            </a:extLst>
          </p:cNvPr>
          <p:cNvSpPr>
            <a:spLocks noGrp="1" noChangeArrowheads="1"/>
          </p:cNvSpPr>
          <p:nvPr>
            <p:ph type="dt" sz="half" idx="10"/>
          </p:nvPr>
        </p:nvSpPr>
        <p:spPr>
          <a:ln/>
        </p:spPr>
        <p:txBody>
          <a:bodyPr/>
          <a:lstStyle>
            <a:lvl1pPr>
              <a:defRPr/>
            </a:lvl1pPr>
          </a:lstStyle>
          <a:p>
            <a:pPr>
              <a:defRPr/>
            </a:pPr>
            <a:fld id="{A7D4F2BC-0D43-0D4E-AE65-95BC182D8914}" type="datetimeFigureOut">
              <a:rPr lang="en-US" altLang="en-US"/>
              <a:pPr>
                <a:defRPr/>
              </a:pPr>
              <a:t>3/28/2022</a:t>
            </a:fld>
            <a:endParaRPr lang="en-US" altLang="en-US"/>
          </a:p>
        </p:txBody>
      </p:sp>
      <p:sp>
        <p:nvSpPr>
          <p:cNvPr id="3" name="Rectangle 6">
            <a:extLst>
              <a:ext uri="{FF2B5EF4-FFF2-40B4-BE49-F238E27FC236}">
                <a16:creationId xmlns:a16="http://schemas.microsoft.com/office/drawing/2014/main" id="{C80647E5-38D2-FF4C-A24B-22933F72361E}"/>
              </a:ext>
            </a:extLst>
          </p:cNvPr>
          <p:cNvSpPr>
            <a:spLocks noGrp="1" noChangeArrowheads="1"/>
          </p:cNvSpPr>
          <p:nvPr>
            <p:ph type="sldNum" sz="quarter" idx="11"/>
          </p:nvPr>
        </p:nvSpPr>
        <p:spPr>
          <a:ln/>
        </p:spPr>
        <p:txBody>
          <a:bodyPr/>
          <a:lstStyle>
            <a:lvl1pPr>
              <a:defRPr/>
            </a:lvl1pPr>
          </a:lstStyle>
          <a:p>
            <a:pPr>
              <a:defRPr/>
            </a:pPr>
            <a:fld id="{1C61F83F-52DB-C348-992D-252C0BFE8416}" type="slidenum">
              <a:rPr lang="en-US" altLang="en-US"/>
              <a:pPr>
                <a:defRPr/>
              </a:pPr>
              <a:t>‹#›</a:t>
            </a:fld>
            <a:endParaRPr lang="en-US" altLang="en-US"/>
          </a:p>
        </p:txBody>
      </p:sp>
    </p:spTree>
    <p:extLst>
      <p:ext uri="{BB962C8B-B14F-4D97-AF65-F5344CB8AC3E}">
        <p14:creationId xmlns:p14="http://schemas.microsoft.com/office/powerpoint/2010/main" val="257279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780634-974D-2940-820D-FABDD274B60C}"/>
              </a:ext>
            </a:extLst>
          </p:cNvPr>
          <p:cNvSpPr>
            <a:spLocks noGrp="1" noChangeArrowheads="1"/>
          </p:cNvSpPr>
          <p:nvPr>
            <p:ph type="dt" sz="half" idx="10"/>
          </p:nvPr>
        </p:nvSpPr>
        <p:spPr>
          <a:ln/>
        </p:spPr>
        <p:txBody>
          <a:bodyPr/>
          <a:lstStyle>
            <a:lvl1pPr>
              <a:defRPr/>
            </a:lvl1pPr>
          </a:lstStyle>
          <a:p>
            <a:pPr>
              <a:defRPr/>
            </a:pPr>
            <a:fld id="{20CB0FA2-C8AF-B147-9B3A-F8853F6466CB}" type="datetimeFigureOut">
              <a:rPr lang="en-US" altLang="en-US"/>
              <a:pPr>
                <a:defRPr/>
              </a:pPr>
              <a:t>3/28/2022</a:t>
            </a:fld>
            <a:endParaRPr lang="en-US" altLang="en-US"/>
          </a:p>
        </p:txBody>
      </p:sp>
      <p:sp>
        <p:nvSpPr>
          <p:cNvPr id="6" name="Rectangle 6">
            <a:extLst>
              <a:ext uri="{FF2B5EF4-FFF2-40B4-BE49-F238E27FC236}">
                <a16:creationId xmlns:a16="http://schemas.microsoft.com/office/drawing/2014/main" id="{B3BD5ACA-D0E4-3D4D-AF59-EEFBC5722ABC}"/>
              </a:ext>
            </a:extLst>
          </p:cNvPr>
          <p:cNvSpPr>
            <a:spLocks noGrp="1" noChangeArrowheads="1"/>
          </p:cNvSpPr>
          <p:nvPr>
            <p:ph type="sldNum" sz="quarter" idx="11"/>
          </p:nvPr>
        </p:nvSpPr>
        <p:spPr>
          <a:ln/>
        </p:spPr>
        <p:txBody>
          <a:bodyPr/>
          <a:lstStyle>
            <a:lvl1pPr>
              <a:defRPr/>
            </a:lvl1pPr>
          </a:lstStyle>
          <a:p>
            <a:pPr>
              <a:defRPr/>
            </a:pPr>
            <a:fld id="{E373090D-AFA6-3D4C-B7BA-D618AEAE32D5}" type="slidenum">
              <a:rPr lang="en-US" altLang="en-US"/>
              <a:pPr>
                <a:defRPr/>
              </a:pPr>
              <a:t>‹#›</a:t>
            </a:fld>
            <a:endParaRPr lang="en-US" altLang="en-US"/>
          </a:p>
        </p:txBody>
      </p:sp>
    </p:spTree>
    <p:extLst>
      <p:ext uri="{BB962C8B-B14F-4D97-AF65-F5344CB8AC3E}">
        <p14:creationId xmlns:p14="http://schemas.microsoft.com/office/powerpoint/2010/main" val="349545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A6A0480-1EDD-43CF-BC49-6626AE1E03FB}" type="datetimeFigureOut">
              <a:rPr lang="en-AU" smtClean="0"/>
              <a:t>28/03/2022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1021714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95CF76-B08F-F84B-B78A-8A717811469A}"/>
              </a:ext>
            </a:extLst>
          </p:cNvPr>
          <p:cNvSpPr>
            <a:spLocks noGrp="1" noChangeArrowheads="1"/>
          </p:cNvSpPr>
          <p:nvPr>
            <p:ph type="dt" sz="half" idx="10"/>
          </p:nvPr>
        </p:nvSpPr>
        <p:spPr>
          <a:ln/>
        </p:spPr>
        <p:txBody>
          <a:bodyPr/>
          <a:lstStyle>
            <a:lvl1pPr>
              <a:defRPr/>
            </a:lvl1pPr>
          </a:lstStyle>
          <a:p>
            <a:pPr>
              <a:defRPr/>
            </a:pPr>
            <a:fld id="{E47EB366-0862-5B47-B083-B8E621E965A6}" type="datetimeFigureOut">
              <a:rPr lang="en-US" altLang="en-US"/>
              <a:pPr>
                <a:defRPr/>
              </a:pPr>
              <a:t>3/28/2022</a:t>
            </a:fld>
            <a:endParaRPr lang="en-US" altLang="en-US"/>
          </a:p>
        </p:txBody>
      </p:sp>
      <p:sp>
        <p:nvSpPr>
          <p:cNvPr id="6" name="Rectangle 6">
            <a:extLst>
              <a:ext uri="{FF2B5EF4-FFF2-40B4-BE49-F238E27FC236}">
                <a16:creationId xmlns:a16="http://schemas.microsoft.com/office/drawing/2014/main" id="{A0D07CDC-67E0-0D4D-8AFB-2004D75538DE}"/>
              </a:ext>
            </a:extLst>
          </p:cNvPr>
          <p:cNvSpPr>
            <a:spLocks noGrp="1" noChangeArrowheads="1"/>
          </p:cNvSpPr>
          <p:nvPr>
            <p:ph type="sldNum" sz="quarter" idx="11"/>
          </p:nvPr>
        </p:nvSpPr>
        <p:spPr>
          <a:ln/>
        </p:spPr>
        <p:txBody>
          <a:bodyPr/>
          <a:lstStyle>
            <a:lvl1pPr>
              <a:defRPr/>
            </a:lvl1pPr>
          </a:lstStyle>
          <a:p>
            <a:pPr>
              <a:defRPr/>
            </a:pPr>
            <a:fld id="{88CE2C6B-3734-C64B-99A1-8DE75C767DF7}" type="slidenum">
              <a:rPr lang="en-US" altLang="en-US"/>
              <a:pPr>
                <a:defRPr/>
              </a:pPr>
              <a:t>‹#›</a:t>
            </a:fld>
            <a:endParaRPr lang="en-US" altLang="en-US"/>
          </a:p>
        </p:txBody>
      </p:sp>
    </p:spTree>
    <p:extLst>
      <p:ext uri="{BB962C8B-B14F-4D97-AF65-F5344CB8AC3E}">
        <p14:creationId xmlns:p14="http://schemas.microsoft.com/office/powerpoint/2010/main" val="1818929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E18E7C-A330-3443-9471-3BD3E5CCD372}"/>
              </a:ext>
            </a:extLst>
          </p:cNvPr>
          <p:cNvSpPr>
            <a:spLocks noGrp="1" noChangeArrowheads="1"/>
          </p:cNvSpPr>
          <p:nvPr>
            <p:ph type="dt" sz="half" idx="10"/>
          </p:nvPr>
        </p:nvSpPr>
        <p:spPr>
          <a:ln/>
        </p:spPr>
        <p:txBody>
          <a:bodyPr/>
          <a:lstStyle>
            <a:lvl1pPr>
              <a:defRPr/>
            </a:lvl1pPr>
          </a:lstStyle>
          <a:p>
            <a:pPr>
              <a:defRPr/>
            </a:pPr>
            <a:fld id="{54906E96-799F-4148-9737-C3799ECBA639}" type="datetimeFigureOut">
              <a:rPr lang="en-US" altLang="en-US"/>
              <a:pPr>
                <a:defRPr/>
              </a:pPr>
              <a:t>3/28/2022</a:t>
            </a:fld>
            <a:endParaRPr lang="en-US" altLang="en-US"/>
          </a:p>
        </p:txBody>
      </p:sp>
      <p:sp>
        <p:nvSpPr>
          <p:cNvPr id="5" name="Rectangle 6">
            <a:extLst>
              <a:ext uri="{FF2B5EF4-FFF2-40B4-BE49-F238E27FC236}">
                <a16:creationId xmlns:a16="http://schemas.microsoft.com/office/drawing/2014/main" id="{46BC89B4-8C74-004A-8742-CCF9F0246AC9}"/>
              </a:ext>
            </a:extLst>
          </p:cNvPr>
          <p:cNvSpPr>
            <a:spLocks noGrp="1" noChangeArrowheads="1"/>
          </p:cNvSpPr>
          <p:nvPr>
            <p:ph type="sldNum" sz="quarter" idx="11"/>
          </p:nvPr>
        </p:nvSpPr>
        <p:spPr>
          <a:ln/>
        </p:spPr>
        <p:txBody>
          <a:bodyPr/>
          <a:lstStyle>
            <a:lvl1pPr>
              <a:defRPr/>
            </a:lvl1pPr>
          </a:lstStyle>
          <a:p>
            <a:pPr>
              <a:defRPr/>
            </a:pPr>
            <a:fld id="{312A377A-D116-C54D-84A6-8023980B289B}" type="slidenum">
              <a:rPr lang="en-US" altLang="en-US"/>
              <a:pPr>
                <a:defRPr/>
              </a:pPr>
              <a:t>‹#›</a:t>
            </a:fld>
            <a:endParaRPr lang="en-US" altLang="en-US"/>
          </a:p>
        </p:txBody>
      </p:sp>
    </p:spTree>
    <p:extLst>
      <p:ext uri="{BB962C8B-B14F-4D97-AF65-F5344CB8AC3E}">
        <p14:creationId xmlns:p14="http://schemas.microsoft.com/office/powerpoint/2010/main" val="36152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2814"/>
            <a:ext cx="27432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2814"/>
            <a:ext cx="80264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12104B-DBF3-644C-B453-4D673D8CE563}"/>
              </a:ext>
            </a:extLst>
          </p:cNvPr>
          <p:cNvSpPr>
            <a:spLocks noGrp="1" noChangeArrowheads="1"/>
          </p:cNvSpPr>
          <p:nvPr>
            <p:ph type="dt" sz="half" idx="10"/>
          </p:nvPr>
        </p:nvSpPr>
        <p:spPr>
          <a:ln/>
        </p:spPr>
        <p:txBody>
          <a:bodyPr/>
          <a:lstStyle>
            <a:lvl1pPr>
              <a:defRPr/>
            </a:lvl1pPr>
          </a:lstStyle>
          <a:p>
            <a:pPr>
              <a:defRPr/>
            </a:pPr>
            <a:fld id="{BFCCDA1C-96FC-D649-B6AE-3C9C60FEC418}" type="datetimeFigureOut">
              <a:rPr lang="en-US" altLang="en-US"/>
              <a:pPr>
                <a:defRPr/>
              </a:pPr>
              <a:t>3/28/2022</a:t>
            </a:fld>
            <a:endParaRPr lang="en-US" altLang="en-US"/>
          </a:p>
        </p:txBody>
      </p:sp>
      <p:sp>
        <p:nvSpPr>
          <p:cNvPr id="5" name="Rectangle 6">
            <a:extLst>
              <a:ext uri="{FF2B5EF4-FFF2-40B4-BE49-F238E27FC236}">
                <a16:creationId xmlns:a16="http://schemas.microsoft.com/office/drawing/2014/main" id="{7E8EA446-7820-7940-9BE2-8FC878269EF0}"/>
              </a:ext>
            </a:extLst>
          </p:cNvPr>
          <p:cNvSpPr>
            <a:spLocks noGrp="1" noChangeArrowheads="1"/>
          </p:cNvSpPr>
          <p:nvPr>
            <p:ph type="sldNum" sz="quarter" idx="11"/>
          </p:nvPr>
        </p:nvSpPr>
        <p:spPr>
          <a:ln/>
        </p:spPr>
        <p:txBody>
          <a:bodyPr/>
          <a:lstStyle>
            <a:lvl1pPr>
              <a:defRPr/>
            </a:lvl1pPr>
          </a:lstStyle>
          <a:p>
            <a:pPr>
              <a:defRPr/>
            </a:pPr>
            <a:fld id="{5E18C419-0835-6E48-A960-A924896162DA}" type="slidenum">
              <a:rPr lang="en-US" altLang="en-US"/>
              <a:pPr>
                <a:defRPr/>
              </a:pPr>
              <a:t>‹#›</a:t>
            </a:fld>
            <a:endParaRPr lang="en-US" altLang="en-US"/>
          </a:p>
        </p:txBody>
      </p:sp>
    </p:spTree>
    <p:extLst>
      <p:ext uri="{BB962C8B-B14F-4D97-AF65-F5344CB8AC3E}">
        <p14:creationId xmlns:p14="http://schemas.microsoft.com/office/powerpoint/2010/main" val="2138059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912813"/>
            <a:ext cx="10972800" cy="685800"/>
          </a:xfrm>
        </p:spPr>
        <p:txBody>
          <a:bodyPr/>
          <a:lstStyle/>
          <a:p>
            <a:r>
              <a:rPr lang="en-US"/>
              <a:t>Click to edit Master title style</a:t>
            </a:r>
          </a:p>
        </p:txBody>
      </p:sp>
      <p:sp>
        <p:nvSpPr>
          <p:cNvPr id="3" name="Table Placeholder 2"/>
          <p:cNvSpPr>
            <a:spLocks noGrp="1"/>
          </p:cNvSpPr>
          <p:nvPr>
            <p:ph type="tbl" idx="1"/>
          </p:nvPr>
        </p:nvSpPr>
        <p:spPr>
          <a:xfrm>
            <a:off x="609600" y="1676400"/>
            <a:ext cx="109728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3D66DA35-D0EA-C942-9489-AF37E3893637}"/>
              </a:ext>
            </a:extLst>
          </p:cNvPr>
          <p:cNvSpPr>
            <a:spLocks noGrp="1" noChangeArrowheads="1"/>
          </p:cNvSpPr>
          <p:nvPr>
            <p:ph type="dt" sz="half" idx="10"/>
          </p:nvPr>
        </p:nvSpPr>
        <p:spPr>
          <a:ln/>
        </p:spPr>
        <p:txBody>
          <a:bodyPr/>
          <a:lstStyle>
            <a:lvl1pPr>
              <a:defRPr/>
            </a:lvl1pPr>
          </a:lstStyle>
          <a:p>
            <a:pPr>
              <a:defRPr/>
            </a:pPr>
            <a:fld id="{418A851A-040F-1049-B2B3-9F568D4FD3CE}" type="datetimeFigureOut">
              <a:rPr lang="en-US" altLang="en-US"/>
              <a:pPr>
                <a:defRPr/>
              </a:pPr>
              <a:t>3/28/2022</a:t>
            </a:fld>
            <a:endParaRPr lang="en-US" altLang="en-US"/>
          </a:p>
        </p:txBody>
      </p:sp>
      <p:sp>
        <p:nvSpPr>
          <p:cNvPr id="5" name="Rectangle 6">
            <a:extLst>
              <a:ext uri="{FF2B5EF4-FFF2-40B4-BE49-F238E27FC236}">
                <a16:creationId xmlns:a16="http://schemas.microsoft.com/office/drawing/2014/main" id="{DAE2E06C-7745-7B4B-B318-521DBAE700E5}"/>
              </a:ext>
            </a:extLst>
          </p:cNvPr>
          <p:cNvSpPr>
            <a:spLocks noGrp="1" noChangeArrowheads="1"/>
          </p:cNvSpPr>
          <p:nvPr>
            <p:ph type="sldNum" sz="quarter" idx="11"/>
          </p:nvPr>
        </p:nvSpPr>
        <p:spPr>
          <a:ln/>
        </p:spPr>
        <p:txBody>
          <a:bodyPr/>
          <a:lstStyle>
            <a:lvl1pPr>
              <a:defRPr/>
            </a:lvl1pPr>
          </a:lstStyle>
          <a:p>
            <a:pPr>
              <a:defRPr/>
            </a:pPr>
            <a:fld id="{8697C09B-50C9-0C45-9C28-BB25B7894225}" type="slidenum">
              <a:rPr lang="en-US" altLang="en-US"/>
              <a:pPr>
                <a:defRPr/>
              </a:pPr>
              <a:t>‹#›</a:t>
            </a:fld>
            <a:endParaRPr lang="en-US" altLang="en-US"/>
          </a:p>
        </p:txBody>
      </p:sp>
    </p:spTree>
    <p:extLst>
      <p:ext uri="{BB962C8B-B14F-4D97-AF65-F5344CB8AC3E}">
        <p14:creationId xmlns:p14="http://schemas.microsoft.com/office/powerpoint/2010/main" val="234003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A0480-1EDD-43CF-BC49-6626AE1E03FB}" type="datetimeFigureOut">
              <a:rPr lang="en-AU" smtClean="0"/>
              <a:t>28/03/2022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162500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A6A0480-1EDD-43CF-BC49-6626AE1E03FB}" type="datetimeFigureOut">
              <a:rPr lang="en-AU" smtClean="0"/>
              <a:t>28/03/2022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28431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A6A0480-1EDD-43CF-BC49-6626AE1E03FB}" type="datetimeFigureOut">
              <a:rPr lang="en-AU" smtClean="0"/>
              <a:t>28/03/2022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171214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A6A0480-1EDD-43CF-BC49-6626AE1E03FB}" type="datetimeFigureOut">
              <a:rPr lang="en-AU" smtClean="0"/>
              <a:t>28/03/2022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63995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A0480-1EDD-43CF-BC49-6626AE1E03FB}" type="datetimeFigureOut">
              <a:rPr lang="en-AU" smtClean="0"/>
              <a:t>28/03/2022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160318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6A0480-1EDD-43CF-BC49-6626AE1E03FB}" type="datetimeFigureOut">
              <a:rPr lang="en-AU" smtClean="0"/>
              <a:t>28/03/2022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27464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6A0480-1EDD-43CF-BC49-6626AE1E03FB}" type="datetimeFigureOut">
              <a:rPr lang="en-AU" smtClean="0"/>
              <a:t>28/03/2022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E8FE8A-7E6D-4A6B-B81E-D4841E93BFAC}" type="slidenum">
              <a:rPr lang="en-AU" smtClean="0"/>
              <a:t>‹#›</a:t>
            </a:fld>
            <a:endParaRPr lang="en-AU"/>
          </a:p>
        </p:txBody>
      </p:sp>
    </p:spTree>
    <p:extLst>
      <p:ext uri="{BB962C8B-B14F-4D97-AF65-F5344CB8AC3E}">
        <p14:creationId xmlns:p14="http://schemas.microsoft.com/office/powerpoint/2010/main" val="174327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A0480-1EDD-43CF-BC49-6626AE1E03FB}" type="datetimeFigureOut">
              <a:rPr lang="en-AU" smtClean="0"/>
              <a:t>28/03/2022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8FE8A-7E6D-4A6B-B81E-D4841E93BFAC}" type="slidenum">
              <a:rPr lang="en-AU" smtClean="0"/>
              <a:t>‹#›</a:t>
            </a:fld>
            <a:endParaRPr lang="en-AU"/>
          </a:p>
        </p:txBody>
      </p:sp>
    </p:spTree>
    <p:extLst>
      <p:ext uri="{BB962C8B-B14F-4D97-AF65-F5344CB8AC3E}">
        <p14:creationId xmlns:p14="http://schemas.microsoft.com/office/powerpoint/2010/main" val="1978052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621ED2C8-45D0-6448-A325-74F7BB587F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1219411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F14FF7C8-DD20-EF4A-8BB9-1864FDFF69C8}"/>
              </a:ext>
            </a:extLst>
          </p:cNvPr>
          <p:cNvSpPr>
            <a:spLocks noChangeArrowheads="1"/>
          </p:cNvSpPr>
          <p:nvPr/>
        </p:nvSpPr>
        <p:spPr bwMode="gray">
          <a:xfrm>
            <a:off x="0" y="684214"/>
            <a:ext cx="12192000" cy="109537"/>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F64C6423-EABC-7B4E-932C-D6BCEFAEA55F}"/>
              </a:ext>
            </a:extLst>
          </p:cNvPr>
          <p:cNvSpPr>
            <a:spLocks noGrp="1" noChangeArrowheads="1"/>
          </p:cNvSpPr>
          <p:nvPr>
            <p:ph type="body" idx="1"/>
          </p:nvPr>
        </p:nvSpPr>
        <p:spPr bwMode="auto">
          <a:xfrm>
            <a:off x="609600" y="16764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B1838341-AAF6-8A4C-8E41-C2160FF3DDAF}"/>
              </a:ext>
            </a:extLst>
          </p:cNvPr>
          <p:cNvSpPr>
            <a:spLocks noGrp="1" noChangeArrowheads="1"/>
          </p:cNvSpPr>
          <p:nvPr>
            <p:ph type="dt" sz="half" idx="2"/>
          </p:nvPr>
        </p:nvSpPr>
        <p:spPr bwMode="auto">
          <a:xfrm>
            <a:off x="7010400" y="6426200"/>
            <a:ext cx="1828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latin typeface="Arial" panose="020B0604020202020204" pitchFamily="34" charset="0"/>
                <a:cs typeface="Arial" panose="020B0604020202020204" pitchFamily="34" charset="0"/>
              </a:defRPr>
            </a:lvl1pPr>
          </a:lstStyle>
          <a:p>
            <a:pPr>
              <a:defRPr/>
            </a:pPr>
            <a:fld id="{20627351-6204-4149-BF95-04C456A3F832}" type="datetimeFigureOut">
              <a:rPr lang="en-US" altLang="en-US"/>
              <a:pPr>
                <a:defRPr/>
              </a:pPr>
              <a:t>3/28/2022</a:t>
            </a:fld>
            <a:endParaRPr lang="en-US" altLang="en-US"/>
          </a:p>
        </p:txBody>
      </p:sp>
      <p:sp>
        <p:nvSpPr>
          <p:cNvPr id="1030" name="Rectangle 6">
            <a:extLst>
              <a:ext uri="{FF2B5EF4-FFF2-40B4-BE49-F238E27FC236}">
                <a16:creationId xmlns:a16="http://schemas.microsoft.com/office/drawing/2014/main" id="{FF5280C1-598D-FA40-8E0B-816DBC67A029}"/>
              </a:ext>
            </a:extLst>
          </p:cNvPr>
          <p:cNvSpPr>
            <a:spLocks noGrp="1" noChangeArrowheads="1"/>
          </p:cNvSpPr>
          <p:nvPr>
            <p:ph type="sldNum" sz="quarter" idx="4"/>
          </p:nvPr>
        </p:nvSpPr>
        <p:spPr bwMode="auto">
          <a:xfrm>
            <a:off x="609600" y="6426200"/>
            <a:ext cx="30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smtClean="0">
                <a:cs typeface="Arial" panose="020B0604020202020204" pitchFamily="34" charset="0"/>
              </a:defRPr>
            </a:lvl1pPr>
          </a:lstStyle>
          <a:p>
            <a:pPr>
              <a:defRPr/>
            </a:pPr>
            <a:fld id="{32AEB90F-89AD-3545-864F-0FF7251B7594}" type="slidenum">
              <a:rPr lang="en-US" altLang="en-US"/>
              <a:pPr>
                <a:defRPr/>
              </a:pPr>
              <a:t>‹#›</a:t>
            </a:fld>
            <a:endParaRPr lang="en-US" altLang="en-US"/>
          </a:p>
        </p:txBody>
      </p:sp>
      <p:sp>
        <p:nvSpPr>
          <p:cNvPr id="1031" name="Rectangle 2">
            <a:extLst>
              <a:ext uri="{FF2B5EF4-FFF2-40B4-BE49-F238E27FC236}">
                <a16:creationId xmlns:a16="http://schemas.microsoft.com/office/drawing/2014/main" id="{2A677A5D-4780-E746-B611-5C21FD5A69E5}"/>
              </a:ext>
            </a:extLst>
          </p:cNvPr>
          <p:cNvSpPr>
            <a:spLocks noGrp="1" noChangeArrowheads="1"/>
          </p:cNvSpPr>
          <p:nvPr>
            <p:ph type="title"/>
          </p:nvPr>
        </p:nvSpPr>
        <p:spPr bwMode="gray">
          <a:xfrm>
            <a:off x="609600" y="912813"/>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4086D7F0-8458-924D-B87D-5D42D11354DE}"/>
              </a:ext>
            </a:extLst>
          </p:cNvPr>
          <p:cNvSpPr>
            <a:spLocks noChangeArrowheads="1"/>
          </p:cNvSpPr>
          <p:nvPr/>
        </p:nvSpPr>
        <p:spPr bwMode="gray">
          <a:xfrm>
            <a:off x="0" y="6721476"/>
            <a:ext cx="12192000" cy="136525"/>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F5F2D70E-A9CB-B14C-A77E-0A267ED7AB19}"/>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19734" y="6035676"/>
            <a:ext cx="205951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284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IM38NlkWEo"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www.sciencedirect.com/topics/biochemistry-genetics-and-molecular-biology/gene-gun#:~:text=Gene%20gun%20bombardment%20is%20a,compressed%20helium%20as%20the%20propellant"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differencebetween.com/difference-between-genome-and-gene-pool/#Genom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vribRyVQ6G8"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19072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386A2-1486-564F-8EC9-0D78F9920701}"/>
              </a:ext>
            </a:extLst>
          </p:cNvPr>
          <p:cNvSpPr>
            <a:spLocks noGrp="1"/>
          </p:cNvSpPr>
          <p:nvPr>
            <p:ph idx="1"/>
          </p:nvPr>
        </p:nvSpPr>
        <p:spPr>
          <a:xfrm>
            <a:off x="1981200" y="2195945"/>
            <a:ext cx="8229600" cy="4267200"/>
          </a:xfrm>
        </p:spPr>
        <p:txBody>
          <a:bodyPr/>
          <a:lstStyle/>
          <a:p>
            <a:pPr>
              <a:lnSpc>
                <a:spcPct val="120000"/>
              </a:lnSpc>
              <a:buFont typeface="+mj-lt"/>
              <a:buAutoNum type="arabicPeriod" startAt="4"/>
              <a:defRPr/>
            </a:pPr>
            <a:r>
              <a:rPr lang="en-US" altLang="en-US" sz="2000" dirty="0"/>
              <a:t>Incubating the cut fragment and plasmid together with DNA ligase</a:t>
            </a:r>
          </a:p>
          <a:p>
            <a:pPr>
              <a:lnSpc>
                <a:spcPct val="120000"/>
              </a:lnSpc>
              <a:buFont typeface="+mj-lt"/>
              <a:buAutoNum type="arabicPeriod" startAt="4"/>
              <a:defRPr/>
            </a:pPr>
            <a:r>
              <a:rPr lang="en-US" altLang="en-US" sz="2000" dirty="0"/>
              <a:t>Inserting the plasmid into bacterial cells. This is called </a:t>
            </a:r>
            <a:r>
              <a:rPr lang="en-US" altLang="en-US" sz="2000" b="1" dirty="0"/>
              <a:t>transformation</a:t>
            </a:r>
            <a:r>
              <a:rPr lang="en-US" altLang="en-US" sz="2000" dirty="0"/>
              <a:t>.</a:t>
            </a:r>
          </a:p>
          <a:p>
            <a:pPr>
              <a:lnSpc>
                <a:spcPct val="120000"/>
              </a:lnSpc>
              <a:buFont typeface="+mj-lt"/>
              <a:buAutoNum type="arabicPeriod" startAt="4"/>
              <a:defRPr/>
            </a:pPr>
            <a:r>
              <a:rPr lang="en-US" altLang="en-US" sz="2000" dirty="0"/>
              <a:t>Selecting transformed bacteria by growing them in antibiotic-containing media.</a:t>
            </a:r>
          </a:p>
        </p:txBody>
      </p:sp>
      <p:sp>
        <p:nvSpPr>
          <p:cNvPr id="47107" name="Title 1">
            <a:extLst>
              <a:ext uri="{FF2B5EF4-FFF2-40B4-BE49-F238E27FC236}">
                <a16:creationId xmlns:a16="http://schemas.microsoft.com/office/drawing/2014/main" id="{728DBE5E-2390-4449-8402-6A85A6E2A95F}"/>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BF6A76EB-966B-6347-96D8-F31F8220AA62}"/>
              </a:ext>
            </a:extLst>
          </p:cNvPr>
          <p:cNvSpPr txBox="1">
            <a:spLocks/>
          </p:cNvSpPr>
          <p:nvPr/>
        </p:nvSpPr>
        <p:spPr bwMode="gray">
          <a:xfrm>
            <a:off x="1866900" y="10668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how recombinant DNA technology  can be used to genetically modify bacteria to produce a protein it does not normally</a:t>
            </a:r>
            <a:endParaRPr lang="en-US" kern="0" dirty="0">
              <a:solidFill>
                <a:srgbClr val="013658"/>
              </a:solidFill>
              <a:latin typeface="Arial"/>
            </a:endParaRPr>
          </a:p>
        </p:txBody>
      </p:sp>
    </p:spTree>
    <p:extLst>
      <p:ext uri="{BB962C8B-B14F-4D97-AF65-F5344CB8AC3E}">
        <p14:creationId xmlns:p14="http://schemas.microsoft.com/office/powerpoint/2010/main" val="1678298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a:extLst>
              <a:ext uri="{FF2B5EF4-FFF2-40B4-BE49-F238E27FC236}">
                <a16:creationId xmlns:a16="http://schemas.microsoft.com/office/drawing/2014/main" id="{7575D5E4-BA23-EF46-B96F-F30032E7CCFF}"/>
              </a:ext>
            </a:extLst>
          </p:cNvPr>
          <p:cNvPicPr>
            <a:picLocks noChangeAspect="1"/>
          </p:cNvPicPr>
          <p:nvPr/>
        </p:nvPicPr>
        <p:blipFill>
          <a:blip r:embed="rId2">
            <a:extLst>
              <a:ext uri="{28A0092B-C50C-407E-A947-70E740481C1C}">
                <a14:useLocalDpi xmlns:a14="http://schemas.microsoft.com/office/drawing/2010/main" val="0"/>
              </a:ext>
            </a:extLst>
          </a:blip>
          <a:srcRect l="3618" t="2902"/>
          <a:stretch>
            <a:fillRect/>
          </a:stretch>
        </p:blipFill>
        <p:spPr bwMode="auto">
          <a:xfrm>
            <a:off x="1738745" y="152400"/>
            <a:ext cx="49212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9" name="TextBox 4">
            <a:extLst>
              <a:ext uri="{FF2B5EF4-FFF2-40B4-BE49-F238E27FC236}">
                <a16:creationId xmlns:a16="http://schemas.microsoft.com/office/drawing/2014/main" id="{C17289AD-17A1-7B4C-B74A-6ECEB8EE2855}"/>
              </a:ext>
            </a:extLst>
          </p:cNvPr>
          <p:cNvSpPr txBox="1">
            <a:spLocks noChangeArrowheads="1"/>
          </p:cNvSpPr>
          <p:nvPr/>
        </p:nvSpPr>
        <p:spPr bwMode="auto">
          <a:xfrm>
            <a:off x="1752601" y="6248401"/>
            <a:ext cx="1128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0"/>
              </a:spcBef>
              <a:spcAft>
                <a:spcPct val="0"/>
              </a:spcAft>
            </a:pPr>
            <a:r>
              <a:rPr lang="en-US" altLang="en-US" sz="1400" b="1" dirty="0">
                <a:solidFill>
                  <a:srgbClr val="FF9900"/>
                </a:solidFill>
              </a:rPr>
              <a:t>Figure 5.14</a:t>
            </a:r>
          </a:p>
        </p:txBody>
      </p:sp>
      <p:sp>
        <p:nvSpPr>
          <p:cNvPr id="2" name="TextBox 1">
            <a:extLst>
              <a:ext uri="{FF2B5EF4-FFF2-40B4-BE49-F238E27FC236}">
                <a16:creationId xmlns:a16="http://schemas.microsoft.com/office/drawing/2014/main" id="{C5F48706-AB86-FE40-B48B-BB57642EDF4F}"/>
              </a:ext>
            </a:extLst>
          </p:cNvPr>
          <p:cNvSpPr txBox="1"/>
          <p:nvPr/>
        </p:nvSpPr>
        <p:spPr>
          <a:xfrm>
            <a:off x="7086600" y="3276600"/>
            <a:ext cx="3200400" cy="2369880"/>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If the gene is expressed the Bacteria has produced the protein coded by the gene</a:t>
            </a:r>
          </a:p>
          <a:p>
            <a:pPr eaLnBrk="0" fontAlgn="base" hangingPunct="0">
              <a:spcBef>
                <a:spcPct val="0"/>
              </a:spcBef>
              <a:spcAft>
                <a:spcPct val="0"/>
              </a:spcAft>
            </a:pPr>
            <a:endParaRPr lang="en-US"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US" altLang="en-US" dirty="0">
                <a:solidFill>
                  <a:srgbClr val="000000"/>
                </a:solidFill>
                <a:latin typeface="Arial" panose="020B0604020202020204" pitchFamily="34" charset="0"/>
                <a:ea typeface="MS PGothic" panose="020B0600070205080204" pitchFamily="34" charset="-128"/>
                <a:hlinkClick r:id="rId3"/>
              </a:rPr>
              <a:t>https://www.youtube.com/watch?v=DIM38NlkWEo</a:t>
            </a:r>
            <a:r>
              <a:rPr lang="en-US" altLang="en-US" dirty="0">
                <a:solidFill>
                  <a:srgbClr val="000000"/>
                </a:solidFill>
                <a:latin typeface="Arial" panose="020B0604020202020204" pitchFamily="34" charset="0"/>
                <a:ea typeface="MS PGothic" panose="020B0600070205080204" pitchFamily="34" charset="-128"/>
              </a:rPr>
              <a:t> </a:t>
            </a:r>
          </a:p>
          <a:p>
            <a:pPr eaLnBrk="0" fontAlgn="base" hangingPunct="0">
              <a:spcBef>
                <a:spcPct val="0"/>
              </a:spcBef>
              <a:spcAft>
                <a:spcPct val="0"/>
              </a:spcAft>
            </a:pPr>
            <a:endParaRPr lang="en-US"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endParaRPr lang="en-US"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486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4">
            <a:extLst>
              <a:ext uri="{FF2B5EF4-FFF2-40B4-BE49-F238E27FC236}">
                <a16:creationId xmlns:a16="http://schemas.microsoft.com/office/drawing/2014/main" id="{97CF510C-6EA7-D14B-8808-F73850C477D8}"/>
              </a:ext>
            </a:extLst>
          </p:cNvPr>
          <p:cNvSpPr txBox="1">
            <a:spLocks noChangeArrowheads="1"/>
          </p:cNvSpPr>
          <p:nvPr/>
        </p:nvSpPr>
        <p:spPr bwMode="auto">
          <a:xfrm>
            <a:off x="1676401" y="6248401"/>
            <a:ext cx="1128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0"/>
              </a:spcBef>
              <a:spcAft>
                <a:spcPct val="0"/>
              </a:spcAft>
            </a:pPr>
            <a:r>
              <a:rPr lang="en-US" altLang="en-US" sz="1400" b="1">
                <a:solidFill>
                  <a:srgbClr val="FF9900"/>
                </a:solidFill>
              </a:rPr>
              <a:t>Figure 5.15</a:t>
            </a:r>
          </a:p>
        </p:txBody>
      </p:sp>
      <p:sp>
        <p:nvSpPr>
          <p:cNvPr id="49155" name="Title 1">
            <a:extLst>
              <a:ext uri="{FF2B5EF4-FFF2-40B4-BE49-F238E27FC236}">
                <a16:creationId xmlns:a16="http://schemas.microsoft.com/office/drawing/2014/main" id="{D1DEA90F-13F7-9D41-870D-3A91D9CC7984}"/>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dirty="0">
                <a:solidFill>
                  <a:srgbClr val="FFFFFF"/>
                </a:solidFill>
              </a:rPr>
              <a:t>Genetic engineering techniques</a:t>
            </a:r>
          </a:p>
        </p:txBody>
      </p:sp>
      <p:pic>
        <p:nvPicPr>
          <p:cNvPr id="49156" name="Picture 1">
            <a:extLst>
              <a:ext uri="{FF2B5EF4-FFF2-40B4-BE49-F238E27FC236}">
                <a16:creationId xmlns:a16="http://schemas.microsoft.com/office/drawing/2014/main" id="{2AA45EFB-5EEA-4A4D-ADAF-7C37860764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5152" y="1648507"/>
            <a:ext cx="8111557" cy="445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F6A76EB-966B-6347-96D8-F31F8220AA62}"/>
              </a:ext>
            </a:extLst>
          </p:cNvPr>
          <p:cNvSpPr txBox="1">
            <a:spLocks noGrp="1"/>
          </p:cNvSpPr>
          <p:nvPr>
            <p:ph type="title"/>
          </p:nvPr>
        </p:nvSpPr>
        <p:spPr bwMode="gray">
          <a:xfrm>
            <a:off x="1836682" y="962706"/>
            <a:ext cx="86789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5</a:t>
            </a: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a:t>
            </a:r>
            <a:r>
              <a:rPr lang="en-AU" b="1" kern="0" dirty="0">
                <a:latin typeface="Calibri" panose="020F0502020204030204" pitchFamily="34" charset="0"/>
                <a:ea typeface="Calibri" panose="020F0502020204030204" pitchFamily="34" charset="0"/>
                <a:cs typeface="Times New Roman" panose="02020603050405020304" pitchFamily="18" charset="0"/>
              </a:rPr>
              <a:t> </a:t>
            </a:r>
            <a:r>
              <a:rPr lang="en-AU" b="1" dirty="0"/>
              <a:t> </a:t>
            </a:r>
            <a:r>
              <a:rPr lang="en-US" b="1" dirty="0"/>
              <a:t>Describe how scientists identify which bacterial cells contain recombined DNA</a:t>
            </a:r>
            <a:r>
              <a:rPr lang="en-AU" dirty="0"/>
              <a:t/>
            </a:r>
            <a:br>
              <a:rPr lang="en-AU" dirty="0"/>
            </a:br>
            <a:endParaRPr lang="en-US" kern="0" dirty="0"/>
          </a:p>
        </p:txBody>
      </p:sp>
    </p:spTree>
    <p:extLst>
      <p:ext uri="{BB962C8B-B14F-4D97-AF65-F5344CB8AC3E}">
        <p14:creationId xmlns:p14="http://schemas.microsoft.com/office/powerpoint/2010/main" val="381570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DFD04-6028-3249-ACC6-09F0612DAD4C}"/>
              </a:ext>
            </a:extLst>
          </p:cNvPr>
          <p:cNvSpPr>
            <a:spLocks noGrp="1"/>
          </p:cNvSpPr>
          <p:nvPr>
            <p:ph idx="1"/>
          </p:nvPr>
        </p:nvSpPr>
        <p:spPr>
          <a:xfrm>
            <a:off x="1981200" y="3657600"/>
            <a:ext cx="8229600" cy="4114800"/>
          </a:xfrm>
        </p:spPr>
        <p:txBody>
          <a:bodyPr/>
          <a:lstStyle/>
          <a:p>
            <a:pPr>
              <a:buFont typeface="Arial" panose="020B0604020202020204" pitchFamily="34" charset="0"/>
              <a:buChar char="•"/>
            </a:pPr>
            <a:r>
              <a:rPr lang="en-US" dirty="0"/>
              <a:t>Agrobacterium is used as a vector to transfer foreign genes into the plants</a:t>
            </a:r>
          </a:p>
          <a:p>
            <a:pPr>
              <a:buFont typeface="Arial" panose="020B0604020202020204" pitchFamily="34" charset="0"/>
              <a:buChar char="•"/>
            </a:pPr>
            <a:r>
              <a:rPr lang="en-US" dirty="0"/>
              <a:t>It naturally transfers DNA/genes into plant cells (during disease production)</a:t>
            </a:r>
          </a:p>
          <a:p>
            <a:pPr>
              <a:buFont typeface="Arial" panose="020B0604020202020204" pitchFamily="34" charset="0"/>
              <a:buChar char="•"/>
            </a:pPr>
            <a:r>
              <a:rPr lang="en-US" dirty="0"/>
              <a:t>It can infect a wide range of host plants 	</a:t>
            </a:r>
          </a:p>
        </p:txBody>
      </p:sp>
      <p:sp>
        <p:nvSpPr>
          <p:cNvPr id="4" name="Title 1">
            <a:extLst>
              <a:ext uri="{FF2B5EF4-FFF2-40B4-BE49-F238E27FC236}">
                <a16:creationId xmlns:a16="http://schemas.microsoft.com/office/drawing/2014/main" id="{B4546C76-0976-6F46-9D3A-A46B4986B390}"/>
              </a:ext>
            </a:extLst>
          </p:cNvPr>
          <p:cNvSpPr txBox="1">
            <a:spLocks/>
          </p:cNvSpPr>
          <p:nvPr/>
        </p:nvSpPr>
        <p:spPr bwMode="gray">
          <a:xfrm>
            <a:off x="2015836" y="20193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Agrobacterium tumefaciens is a species of soil-borne bacteria that can infect plant cells and cause crown gall disease. A tumefaciens is widely used in recombinant DNA technology as a vector for gene transfer.</a:t>
            </a:r>
          </a:p>
          <a:p>
            <a:pPr>
              <a:lnSpc>
                <a:spcPct val="100000"/>
              </a:lnSpc>
              <a:defRPr/>
            </a:pPr>
            <a:endPar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defRPr/>
            </a:pP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Outline why Agrobacterium is well-suited to this role of vector in creating transgenic plants</a:t>
            </a:r>
            <a: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172285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546C76-0976-6F46-9D3A-A46B4986B390}"/>
              </a:ext>
            </a:extLst>
          </p:cNvPr>
          <p:cNvSpPr txBox="1">
            <a:spLocks/>
          </p:cNvSpPr>
          <p:nvPr/>
        </p:nvSpPr>
        <p:spPr bwMode="gray">
          <a:xfrm>
            <a:off x="1866900" y="1905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Agrobacterium tumefaciens is a species of soil-borne bacteria that can infect plant cells and cause crown gall disease. A tumefaciens is widely used in recombinant DNA technology as a vector for gene transfer.</a:t>
            </a:r>
          </a:p>
          <a:p>
            <a:pPr>
              <a:lnSpc>
                <a:spcPct val="100000"/>
              </a:lnSpc>
              <a:defRPr/>
            </a:pPr>
            <a:endPar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defRPr/>
            </a:pP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Outline how Agrobacterium is used in the  production of transgenic plants</a:t>
            </a:r>
            <a: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2" name="TextBox 1">
            <a:extLst>
              <a:ext uri="{FF2B5EF4-FFF2-40B4-BE49-F238E27FC236}">
                <a16:creationId xmlns:a16="http://schemas.microsoft.com/office/drawing/2014/main" id="{D17E0B4B-7615-ED4F-899C-D9F6D4342F3D}"/>
              </a:ext>
            </a:extLst>
          </p:cNvPr>
          <p:cNvSpPr txBox="1"/>
          <p:nvPr/>
        </p:nvSpPr>
        <p:spPr>
          <a:xfrm>
            <a:off x="2209800" y="3429001"/>
            <a:ext cx="7772400" cy="1200329"/>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Agrobacterium tumefaciens acts like a vector by transferring genes found on its plasmids to the cells of other organisms</a:t>
            </a:r>
          </a:p>
          <a:p>
            <a:pPr eaLnBrk="0" fontAlgn="base" hangingPunct="0">
              <a:spcBef>
                <a:spcPct val="0"/>
              </a:spcBef>
              <a:spcAft>
                <a:spcPct val="0"/>
              </a:spcAft>
            </a:pPr>
            <a:endParaRPr lang="en-US"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The transferred genes are incorporated into the hosts genome</a:t>
            </a:r>
          </a:p>
        </p:txBody>
      </p:sp>
    </p:spTree>
    <p:extLst>
      <p:ext uri="{BB962C8B-B14F-4D97-AF65-F5344CB8AC3E}">
        <p14:creationId xmlns:p14="http://schemas.microsoft.com/office/powerpoint/2010/main" val="417831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546C76-0976-6F46-9D3A-A46B4986B390}"/>
              </a:ext>
            </a:extLst>
          </p:cNvPr>
          <p:cNvSpPr txBox="1">
            <a:spLocks/>
          </p:cNvSpPr>
          <p:nvPr/>
        </p:nvSpPr>
        <p:spPr bwMode="gray">
          <a:xfrm>
            <a:off x="1866900" y="22860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Agrobacterium tumefaciens is a species of soil-borne bacteria that can infect plant cells and cause crown gall disease. A tumefaciens is widely used in recombinant DNA technology as a vector for gene transfer.</a:t>
            </a:r>
          </a:p>
          <a:p>
            <a:pPr>
              <a:lnSpc>
                <a:spcPct val="100000"/>
              </a:lnSpc>
              <a:defRPr/>
            </a:pPr>
            <a:endPar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defRPr/>
            </a:pPr>
            <a:r>
              <a:rPr lang="en-US" b="1" dirty="0">
                <a:solidFill>
                  <a:srgbClr val="013658"/>
                </a:solidFill>
                <a:latin typeface="Arial"/>
              </a:rPr>
              <a:t>Construct a labelled flow diagram outlining the stages involved in the development of a transgenic plant using </a:t>
            </a:r>
            <a:r>
              <a:rPr lang="en-US" b="1" i="1" dirty="0">
                <a:solidFill>
                  <a:srgbClr val="013658"/>
                </a:solidFill>
                <a:latin typeface="Arial"/>
              </a:rPr>
              <a:t>Agrobacterium tumefaciens</a:t>
            </a:r>
            <a:r>
              <a:rPr lang="en-US" b="1" dirty="0">
                <a:solidFill>
                  <a:srgbClr val="013658"/>
                </a:solidFill>
                <a:latin typeface="Arial"/>
              </a:rPr>
              <a:t>.	</a:t>
            </a:r>
            <a: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Tree>
    <p:extLst>
      <p:ext uri="{BB962C8B-B14F-4D97-AF65-F5344CB8AC3E}">
        <p14:creationId xmlns:p14="http://schemas.microsoft.com/office/powerpoint/2010/main" val="45564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BE02E3-9C86-5344-8212-2C1F941805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5682" y="958850"/>
            <a:ext cx="2647950" cy="5549900"/>
          </a:xfrm>
          <a:prstGeom prst="rect">
            <a:avLst/>
          </a:prstGeom>
          <a:noFill/>
          <a:ln>
            <a:noFill/>
          </a:ln>
        </p:spPr>
      </p:pic>
      <p:sp>
        <p:nvSpPr>
          <p:cNvPr id="5" name="TextBox 4">
            <a:extLst>
              <a:ext uri="{FF2B5EF4-FFF2-40B4-BE49-F238E27FC236}">
                <a16:creationId xmlns:a16="http://schemas.microsoft.com/office/drawing/2014/main" id="{18D97E1C-2C27-8A47-B7D6-60C77F231AFE}"/>
              </a:ext>
            </a:extLst>
          </p:cNvPr>
          <p:cNvSpPr txBox="1"/>
          <p:nvPr/>
        </p:nvSpPr>
        <p:spPr>
          <a:xfrm>
            <a:off x="4953000" y="958850"/>
            <a:ext cx="3886200" cy="369332"/>
          </a:xfrm>
          <a:prstGeom prst="rect">
            <a:avLst/>
          </a:prstGeom>
          <a:noFill/>
          <a:ln>
            <a:solidFill>
              <a:schemeClr val="accent1"/>
            </a:solidFill>
          </a:ln>
        </p:spPr>
        <p:txBody>
          <a:bodyPr wrap="square" rtlCol="0">
            <a:spAutoFit/>
          </a:bodyPr>
          <a:lstStyle/>
          <a:p>
            <a:pPr eaLnBrk="0" fontAlgn="base" hangingPunct="0">
              <a:spcBef>
                <a:spcPct val="0"/>
              </a:spcBef>
              <a:spcAft>
                <a:spcPct val="0"/>
              </a:spcAft>
            </a:pPr>
            <a:endParaRPr lang="en-US"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97736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A87DFA32-96E4-BFA4-EAE0-EF61E964341E}"/>
              </a:ext>
            </a:extLst>
          </p:cNvPr>
          <p:cNvSpPr>
            <a:spLocks noGrp="1"/>
          </p:cNvSpPr>
          <p:nvPr>
            <p:ph type="title"/>
          </p:nvPr>
        </p:nvSpPr>
        <p:spPr>
          <a:xfrm>
            <a:off x="1981200" y="912813"/>
            <a:ext cx="8229600" cy="685800"/>
          </a:xfrm>
        </p:spPr>
        <p:txBody>
          <a:bodyPr/>
          <a:lstStyle/>
          <a:p>
            <a:endParaRPr lang="en-US"/>
          </a:p>
        </p:txBody>
      </p:sp>
      <p:pic>
        <p:nvPicPr>
          <p:cNvPr id="22530" name="Picture 2" descr="Frontiers | Transgenic Mouse Models in Cancer Research | Oncology">
            <a:extLst>
              <a:ext uri="{FF2B5EF4-FFF2-40B4-BE49-F238E27FC236}">
                <a16:creationId xmlns:a16="http://schemas.microsoft.com/office/drawing/2014/main" id="{0FAA7C7A-1BF6-394B-83C0-261384B35A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7601" y="0"/>
            <a:ext cx="7086600" cy="6679124"/>
          </a:xfrm>
          <a:prstGeom prst="rect">
            <a:avLst/>
          </a:prstGeom>
          <a:solidFill>
            <a:srgbClr val="FFFFFF"/>
          </a:solidFill>
        </p:spPr>
      </p:pic>
      <p:sp>
        <p:nvSpPr>
          <p:cNvPr id="7" name="TextBox 6">
            <a:extLst>
              <a:ext uri="{FF2B5EF4-FFF2-40B4-BE49-F238E27FC236}">
                <a16:creationId xmlns:a16="http://schemas.microsoft.com/office/drawing/2014/main" id="{CE1573AE-41A4-084B-B357-EFEDA8302E09}"/>
              </a:ext>
            </a:extLst>
          </p:cNvPr>
          <p:cNvSpPr txBox="1"/>
          <p:nvPr/>
        </p:nvSpPr>
        <p:spPr>
          <a:xfrm>
            <a:off x="1555835" y="4462689"/>
            <a:ext cx="3810000" cy="2308324"/>
          </a:xfrm>
          <a:prstGeom prst="rect">
            <a:avLst/>
          </a:prstGeom>
          <a:noFill/>
        </p:spPr>
        <p:txBody>
          <a:bodyPr wrap="square">
            <a:spAutoFit/>
          </a:bodyPr>
          <a:lstStyle/>
          <a:p>
            <a:pPr eaLnBrk="0" fontAlgn="base" hangingPunct="0">
              <a:spcBef>
                <a:spcPct val="0"/>
              </a:spcBef>
              <a:spcAft>
                <a:spcPct val="0"/>
              </a:spcAft>
              <a:defRPr/>
            </a:pPr>
            <a:r>
              <a:rPr lang="en-US" dirty="0">
                <a:solidFill>
                  <a:srgbClr val="000000"/>
                </a:solidFill>
                <a:latin typeface="Arial" panose="020B0604020202020204" pitchFamily="34" charset="0"/>
                <a:ea typeface="ＭＳ Ｐゴシック" charset="0"/>
              </a:rPr>
              <a:t>viruses are useful natural vectors which can often accept large foreign DNA inserts. </a:t>
            </a:r>
          </a:p>
          <a:p>
            <a:pPr eaLnBrk="0" fontAlgn="base" hangingPunct="0">
              <a:spcBef>
                <a:spcPct val="0"/>
              </a:spcBef>
              <a:spcAft>
                <a:spcPct val="0"/>
              </a:spcAft>
              <a:defRPr/>
            </a:pPr>
            <a:endParaRPr lang="en-US" dirty="0">
              <a:solidFill>
                <a:srgbClr val="000000"/>
              </a:solidFill>
              <a:latin typeface="Arial" panose="020B0604020202020204" pitchFamily="34" charset="0"/>
              <a:ea typeface="ＭＳ Ｐゴシック" charset="0"/>
            </a:endParaRPr>
          </a:p>
          <a:p>
            <a:pPr eaLnBrk="0" fontAlgn="base" hangingPunct="0">
              <a:spcBef>
                <a:spcPct val="0"/>
              </a:spcBef>
              <a:spcAft>
                <a:spcPct val="0"/>
              </a:spcAft>
              <a:defRPr/>
            </a:pPr>
            <a:r>
              <a:rPr lang="en-US" i="1" dirty="0">
                <a:solidFill>
                  <a:srgbClr val="0C5C92">
                    <a:lumMod val="60000"/>
                    <a:lumOff val="40000"/>
                  </a:srgbClr>
                </a:solidFill>
                <a:latin typeface="Arial" panose="020B0604020202020204" pitchFamily="34" charset="0"/>
                <a:ea typeface="ＭＳ Ｐゴシック" charset="0"/>
              </a:rPr>
              <a:t>Viruses already contain the machinery for replicating themselves and injecting DNA into cells. </a:t>
            </a:r>
            <a:endParaRPr lang="en-US" dirty="0">
              <a:solidFill>
                <a:srgbClr val="000000"/>
              </a:solidFill>
              <a:latin typeface="Arial" panose="020B0604020202020204" pitchFamily="34" charset="0"/>
              <a:ea typeface="ＭＳ Ｐゴシック" charset="0"/>
            </a:endParaRPr>
          </a:p>
        </p:txBody>
      </p:sp>
    </p:spTree>
    <p:extLst>
      <p:ext uri="{BB962C8B-B14F-4D97-AF65-F5344CB8AC3E}">
        <p14:creationId xmlns:p14="http://schemas.microsoft.com/office/powerpoint/2010/main" val="252306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A15A-CC3A-9144-9647-2966F33A0DA1}"/>
              </a:ext>
            </a:extLst>
          </p:cNvPr>
          <p:cNvSpPr>
            <a:spLocks noGrp="1"/>
          </p:cNvSpPr>
          <p:nvPr>
            <p:ph type="title"/>
          </p:nvPr>
        </p:nvSpPr>
        <p:spPr>
          <a:xfrm>
            <a:off x="1851125" y="1042204"/>
            <a:ext cx="8229600" cy="685800"/>
          </a:xfrm>
        </p:spPr>
        <p:txBody>
          <a:bodyPr/>
          <a:lstStyle/>
          <a:p>
            <a:r>
              <a:rPr lang="en-US" sz="3200" dirty="0"/>
              <a:t>Gene Gun</a:t>
            </a:r>
          </a:p>
        </p:txBody>
      </p:sp>
      <p:pic>
        <p:nvPicPr>
          <p:cNvPr id="23554" name="Picture 2" descr="Gene gun: The tool that revolutionized plant breeding and brought GMOs into  agriculture - Genetic Literacy Project">
            <a:extLst>
              <a:ext uri="{FF2B5EF4-FFF2-40B4-BE49-F238E27FC236}">
                <a16:creationId xmlns:a16="http://schemas.microsoft.com/office/drawing/2014/main" id="{44D7DA46-1D2A-E14B-A496-C5421758D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796" y="3657600"/>
            <a:ext cx="5111204" cy="28892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Biolistic transfection of neuronal cultures using a hand-held gene gun |  Nature Protocols">
            <a:extLst>
              <a:ext uri="{FF2B5EF4-FFF2-40B4-BE49-F238E27FC236}">
                <a16:creationId xmlns:a16="http://schemas.microsoft.com/office/drawing/2014/main" id="{39653CE6-C832-3B45-825F-442282CCB2F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69346" y="789107"/>
            <a:ext cx="6274213" cy="26255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9E7D19C-1073-5E44-9867-C819C8C37020}"/>
              </a:ext>
            </a:extLst>
          </p:cNvPr>
          <p:cNvSpPr txBox="1"/>
          <p:nvPr/>
        </p:nvSpPr>
        <p:spPr>
          <a:xfrm>
            <a:off x="1833872" y="3687792"/>
            <a:ext cx="3423196" cy="1785104"/>
          </a:xfrm>
          <a:prstGeom prst="rect">
            <a:avLst/>
          </a:prstGeom>
          <a:noFill/>
        </p:spPr>
        <p:txBody>
          <a:bodyPr wrap="square">
            <a:spAutoFit/>
          </a:bodyPr>
          <a:lstStyle/>
          <a:p>
            <a:pPr eaLnBrk="0" fontAlgn="base" hangingPunct="0">
              <a:spcBef>
                <a:spcPct val="0"/>
              </a:spcBef>
              <a:spcAft>
                <a:spcPct val="0"/>
              </a:spcAft>
            </a:pPr>
            <a:r>
              <a:rPr lang="en-AU" sz="2200" dirty="0">
                <a:solidFill>
                  <a:srgbClr val="202124"/>
                </a:solidFill>
                <a:latin typeface="arial" panose="020B0604020202020204" pitchFamily="34" charset="0"/>
                <a:ea typeface="MS PGothic" panose="020B0600070205080204" pitchFamily="34" charset="-128"/>
              </a:rPr>
              <a:t>Gene gun bombardment is </a:t>
            </a:r>
            <a:r>
              <a:rPr lang="en-AU" sz="2200" b="1" dirty="0">
                <a:solidFill>
                  <a:srgbClr val="202124"/>
                </a:solidFill>
                <a:latin typeface="arial" panose="020B0604020202020204" pitchFamily="34" charset="0"/>
                <a:ea typeface="MS PGothic" panose="020B0600070205080204" pitchFamily="34" charset="-128"/>
              </a:rPr>
              <a:t>a method for the physical introduction of DNA into plant cells containing cell walls</a:t>
            </a:r>
          </a:p>
        </p:txBody>
      </p:sp>
      <p:sp>
        <p:nvSpPr>
          <p:cNvPr id="9" name="TextBox 8">
            <a:extLst>
              <a:ext uri="{FF2B5EF4-FFF2-40B4-BE49-F238E27FC236}">
                <a16:creationId xmlns:a16="http://schemas.microsoft.com/office/drawing/2014/main" id="{73FA81FA-2A67-F642-B717-22ED45EC2EC9}"/>
              </a:ext>
            </a:extLst>
          </p:cNvPr>
          <p:cNvSpPr txBox="1"/>
          <p:nvPr/>
        </p:nvSpPr>
        <p:spPr>
          <a:xfrm>
            <a:off x="1833872" y="5897781"/>
            <a:ext cx="4572000" cy="707886"/>
          </a:xfrm>
          <a:prstGeom prst="rect">
            <a:avLst/>
          </a:prstGeom>
          <a:noFill/>
        </p:spPr>
        <p:txBody>
          <a:bodyPr wrap="square">
            <a:spAutoFit/>
          </a:bodyPr>
          <a:lstStyle/>
          <a:p>
            <a:pPr eaLnBrk="0" fontAlgn="base" hangingPunct="0">
              <a:spcBef>
                <a:spcPct val="0"/>
              </a:spcBef>
              <a:spcAft>
                <a:spcPct val="0"/>
              </a:spcAft>
            </a:pPr>
            <a:r>
              <a:rPr lang="en-US" sz="1000" dirty="0">
                <a:solidFill>
                  <a:srgbClr val="000000"/>
                </a:solidFill>
                <a:latin typeface="Arial" panose="020B0604020202020204" pitchFamily="34" charset="0"/>
                <a:ea typeface="MS PGothic" panose="020B0600070205080204" pitchFamily="34" charset="-128"/>
                <a:hlinkClick r:id="rId5"/>
              </a:rPr>
              <a:t>https://www.sciencedirect.com/topics/biochemistry-genetics-and-molecular-biology/gene-gun#:~:text=Gene%20gun%20bombardment%20is%20a,compressed%20helium%20as%20the%20propellant</a:t>
            </a:r>
            <a:r>
              <a:rPr lang="en-US" sz="1000" dirty="0">
                <a:solidFill>
                  <a:srgbClr val="000000"/>
                </a:solidFill>
                <a:latin typeface="Arial" panose="020B0604020202020204" pitchFamily="34" charset="0"/>
                <a:ea typeface="MS PGothic" panose="020B0600070205080204" pitchFamily="34" charset="-128"/>
              </a:rPr>
              <a:t>.</a:t>
            </a:r>
          </a:p>
        </p:txBody>
      </p:sp>
    </p:spTree>
    <p:extLst>
      <p:ext uri="{BB962C8B-B14F-4D97-AF65-F5344CB8AC3E}">
        <p14:creationId xmlns:p14="http://schemas.microsoft.com/office/powerpoint/2010/main" val="349999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297065E2-B2AD-8043-976A-C5A85819D1B1}"/>
              </a:ext>
            </a:extLst>
          </p:cNvPr>
          <p:cNvGrpSpPr>
            <a:grpSpLocks/>
          </p:cNvGrpSpPr>
          <p:nvPr/>
        </p:nvGrpSpPr>
        <p:grpSpPr bwMode="auto">
          <a:xfrm>
            <a:off x="2209800" y="1371596"/>
            <a:ext cx="7600950" cy="3733800"/>
            <a:chOff x="933450" y="4648199"/>
            <a:chExt cx="7600950" cy="1898813"/>
          </a:xfrm>
        </p:grpSpPr>
        <p:sp>
          <p:nvSpPr>
            <p:cNvPr id="9" name="Text Box 3">
              <a:extLst>
                <a:ext uri="{FF2B5EF4-FFF2-40B4-BE49-F238E27FC236}">
                  <a16:creationId xmlns:a16="http://schemas.microsoft.com/office/drawing/2014/main" id="{0F925F13-4444-154E-8A0B-CF877136F395}"/>
                </a:ext>
              </a:extLst>
            </p:cNvPr>
            <p:cNvSpPr txBox="1"/>
            <p:nvPr/>
          </p:nvSpPr>
          <p:spPr bwMode="auto">
            <a:xfrm>
              <a:off x="933450" y="4648199"/>
              <a:ext cx="7600950" cy="1898813"/>
            </a:xfrm>
            <a:prstGeom prst="rect">
              <a:avLst/>
            </a:prstGeom>
            <a:solidFill>
              <a:schemeClr val="bg1">
                <a:lumMod val="85000"/>
              </a:schemeClr>
            </a:solidFill>
            <a:ln w="6350">
              <a:solidFill>
                <a:prstClr val="black"/>
              </a:solidFill>
            </a:ln>
          </p:spPr>
          <p:txBody>
            <a:bodyPr/>
            <a:lstStyle/>
            <a:p>
              <a:pPr eaLnBrk="0" fontAlgn="base" hangingPunct="0">
                <a:spcBef>
                  <a:spcPct val="0"/>
                </a:spcBef>
                <a:spcAft>
                  <a:spcPct val="0"/>
                </a:spcAft>
                <a:defRPr/>
              </a:pPr>
              <a:r>
                <a:rPr lang="en-AU" sz="24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grpSp>
          <p:nvGrpSpPr>
            <p:cNvPr id="18435" name="Group 5">
              <a:extLst>
                <a:ext uri="{FF2B5EF4-FFF2-40B4-BE49-F238E27FC236}">
                  <a16:creationId xmlns:a16="http://schemas.microsoft.com/office/drawing/2014/main" id="{3AB736E0-4D35-E74C-9B3B-BEB83A428FB8}"/>
                </a:ext>
              </a:extLst>
            </p:cNvPr>
            <p:cNvGrpSpPr>
              <a:grpSpLocks/>
            </p:cNvGrpSpPr>
            <p:nvPr/>
          </p:nvGrpSpPr>
          <p:grpSpPr bwMode="auto">
            <a:xfrm>
              <a:off x="945228" y="4686952"/>
              <a:ext cx="1748090" cy="875635"/>
              <a:chOff x="945228" y="4686952"/>
              <a:chExt cx="1748090" cy="875635"/>
            </a:xfrm>
          </p:grpSpPr>
          <p:sp>
            <p:nvSpPr>
              <p:cNvPr id="7" name="Text Box 4">
                <a:extLst>
                  <a:ext uri="{FF2B5EF4-FFF2-40B4-BE49-F238E27FC236}">
                    <a16:creationId xmlns:a16="http://schemas.microsoft.com/office/drawing/2014/main" id="{807E81FE-3CAC-7147-8403-8E8AA5848C3A}"/>
                  </a:ext>
                </a:extLst>
              </p:cNvPr>
              <p:cNvSpPr txBox="1"/>
              <p:nvPr/>
            </p:nvSpPr>
            <p:spPr>
              <a:xfrm>
                <a:off x="945228" y="5171290"/>
                <a:ext cx="1713931" cy="391297"/>
              </a:xfrm>
              <a:prstGeom prst="rect">
                <a:avLst/>
              </a:prstGeom>
              <a:noFill/>
              <a:ln>
                <a:noFill/>
              </a:ln>
            </p:spPr>
            <p:txBody>
              <a:bodyPr wrap="none">
                <a:spAutoFit/>
              </a:bodyPr>
              <a:lstStyle/>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a:t>
                </a:r>
                <a:endParaRPr lang="en-AU" sz="2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2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1">
                <a:extLst>
                  <a:ext uri="{FF2B5EF4-FFF2-40B4-BE49-F238E27FC236}">
                    <a16:creationId xmlns:a16="http://schemas.microsoft.com/office/drawing/2014/main" id="{AD455624-9763-B845-B2B3-08F2E4AC0927}"/>
                  </a:ext>
                </a:extLst>
              </p:cNvPr>
              <p:cNvSpPr txBox="1"/>
              <p:nvPr/>
            </p:nvSpPr>
            <p:spPr>
              <a:xfrm>
                <a:off x="979387" y="4686952"/>
                <a:ext cx="1713931" cy="219126"/>
              </a:xfrm>
              <a:prstGeom prst="rect">
                <a:avLst/>
              </a:prstGeom>
              <a:noFill/>
              <a:ln>
                <a:noFill/>
              </a:ln>
            </p:spPr>
            <p:txBody>
              <a:bodyPr wrap="none">
                <a:spAutoFit/>
              </a:bodyPr>
              <a:lstStyle/>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5" name="Text Box 27">
            <a:extLst>
              <a:ext uri="{FF2B5EF4-FFF2-40B4-BE49-F238E27FC236}">
                <a16:creationId xmlns:a16="http://schemas.microsoft.com/office/drawing/2014/main" id="{88847F8D-735F-1C4F-A76F-B194FAC93F90}"/>
              </a:ext>
            </a:extLst>
          </p:cNvPr>
          <p:cNvSpPr txBox="1">
            <a:spLocks noChangeArrowheads="1"/>
          </p:cNvSpPr>
          <p:nvPr/>
        </p:nvSpPr>
        <p:spPr bwMode="auto">
          <a:xfrm>
            <a:off x="4013331" y="1447801"/>
            <a:ext cx="5774341" cy="162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AU" sz="2000" dirty="0">
                <a:solidFill>
                  <a:srgbClr val="000000"/>
                </a:solidFill>
                <a:latin typeface="Arial"/>
              </a:rPr>
              <a:t>Recombinant DNA technology and DNA identification technologies are applied in agriculture and environmental conservation</a:t>
            </a:r>
          </a:p>
          <a:p>
            <a:pPr fontAlgn="base">
              <a:spcBef>
                <a:spcPct val="0"/>
              </a:spcBef>
              <a:spcAft>
                <a:spcPct val="0"/>
              </a:spcAft>
            </a:pPr>
            <a:endParaRPr lang="en-AU" sz="2000" dirty="0">
              <a:solidFill>
                <a:srgbClr val="000000"/>
              </a:solidFill>
              <a:latin typeface="Arial"/>
            </a:endParaRPr>
          </a:p>
          <a:p>
            <a:pPr fontAlgn="base">
              <a:spcBef>
                <a:spcPct val="0"/>
              </a:spcBef>
              <a:spcAft>
                <a:spcPct val="0"/>
              </a:spcAft>
            </a:pPr>
            <a:r>
              <a:rPr lang="en-AU" sz="2000" dirty="0">
                <a:solidFill>
                  <a:srgbClr val="000000"/>
                </a:solidFill>
                <a:latin typeface="Arial"/>
              </a:rPr>
              <a:t>Describe how Recombinant DNA technology is used to clone genes using bacteria</a:t>
            </a:r>
          </a:p>
          <a:p>
            <a:pPr fontAlgn="base">
              <a:spcBef>
                <a:spcPct val="0"/>
              </a:spcBef>
              <a:spcAft>
                <a:spcPct val="0"/>
              </a:spcAft>
            </a:pPr>
            <a:endParaRPr lang="en-AU" sz="2000" dirty="0">
              <a:solidFill>
                <a:srgbClr val="000000"/>
              </a:solidFill>
              <a:latin typeface="Arial"/>
            </a:endParaRPr>
          </a:p>
          <a:p>
            <a:pPr fontAlgn="base">
              <a:spcBef>
                <a:spcPct val="0"/>
              </a:spcBef>
              <a:spcAft>
                <a:spcPct val="0"/>
              </a:spcAft>
            </a:pPr>
            <a:r>
              <a:rPr lang="en-AU" sz="2000" dirty="0">
                <a:solidFill>
                  <a:srgbClr val="000000"/>
                </a:solidFill>
                <a:latin typeface="Arial"/>
              </a:rPr>
              <a:t>Describe how Recombinant DNA technology is used to genetically modify an organisms DNA and create Transgenic organisms</a:t>
            </a:r>
          </a:p>
        </p:txBody>
      </p:sp>
    </p:spTree>
    <p:extLst>
      <p:ext uri="{BB962C8B-B14F-4D97-AF65-F5344CB8AC3E}">
        <p14:creationId xmlns:p14="http://schemas.microsoft.com/office/powerpoint/2010/main" val="409438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49E96-F881-5448-BC35-E4F3CDAE94D8}"/>
              </a:ext>
            </a:extLst>
          </p:cNvPr>
          <p:cNvSpPr>
            <a:spLocks noGrp="1"/>
          </p:cNvSpPr>
          <p:nvPr>
            <p:ph idx="1"/>
          </p:nvPr>
        </p:nvSpPr>
        <p:spPr>
          <a:xfrm>
            <a:off x="1981200" y="1676400"/>
            <a:ext cx="8229600" cy="4267200"/>
          </a:xfrm>
        </p:spPr>
        <p:txBody>
          <a:bodyPr/>
          <a:lstStyle/>
          <a:p>
            <a:pPr>
              <a:lnSpc>
                <a:spcPct val="120000"/>
              </a:lnSpc>
              <a:defRPr/>
            </a:pPr>
            <a:r>
              <a:rPr lang="en-US" sz="2000" dirty="0">
                <a:ea typeface="ＭＳ Ｐゴシック" charset="0"/>
              </a:rPr>
              <a:t>Plasmids make good DNA copiers because:</a:t>
            </a:r>
          </a:p>
          <a:p>
            <a:pPr>
              <a:lnSpc>
                <a:spcPct val="120000"/>
              </a:lnSpc>
              <a:buFont typeface="Arial"/>
              <a:buChar char="•"/>
              <a:defRPr/>
            </a:pPr>
            <a:r>
              <a:rPr lang="en-US" sz="2000" dirty="0">
                <a:ea typeface="ＭＳ Ｐゴシック" charset="0"/>
              </a:rPr>
              <a:t>plasmids can incorporate foreign DNA</a:t>
            </a:r>
          </a:p>
          <a:p>
            <a:pPr>
              <a:lnSpc>
                <a:spcPct val="120000"/>
              </a:lnSpc>
              <a:buFont typeface="Arial"/>
              <a:buChar char="•"/>
              <a:defRPr/>
            </a:pPr>
            <a:r>
              <a:rPr lang="en-US" sz="2000" dirty="0">
                <a:ea typeface="ＭＳ Ｐゴシック" charset="0"/>
              </a:rPr>
              <a:t>their small, circular nature gives them stability</a:t>
            </a:r>
          </a:p>
          <a:p>
            <a:pPr>
              <a:lnSpc>
                <a:spcPct val="120000"/>
              </a:lnSpc>
              <a:buFont typeface="Arial"/>
              <a:buChar char="•"/>
              <a:defRPr/>
            </a:pPr>
            <a:r>
              <a:rPr lang="en-US" sz="2000" dirty="0">
                <a:ea typeface="ＭＳ Ｐゴシック" charset="0"/>
              </a:rPr>
              <a:t>plasmids can be copied within bacteria, which are easily grown in the lab</a:t>
            </a:r>
          </a:p>
          <a:p>
            <a:pPr>
              <a:lnSpc>
                <a:spcPct val="120000"/>
              </a:lnSpc>
              <a:buFont typeface="Arial"/>
              <a:buChar char="•"/>
              <a:defRPr/>
            </a:pPr>
            <a:r>
              <a:rPr lang="en-US" sz="2000" dirty="0">
                <a:ea typeface="ＭＳ Ｐゴシック" charset="0"/>
              </a:rPr>
              <a:t>plasmids can replicate even when they contain foreign DNA</a:t>
            </a:r>
          </a:p>
        </p:txBody>
      </p:sp>
      <p:sp>
        <p:nvSpPr>
          <p:cNvPr id="46083" name="Title 1">
            <a:extLst>
              <a:ext uri="{FF2B5EF4-FFF2-40B4-BE49-F238E27FC236}">
                <a16:creationId xmlns:a16="http://schemas.microsoft.com/office/drawing/2014/main" id="{3B14A8FC-4E7E-C34F-B9A8-9196D4CBE19B}"/>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769665A5-6922-3245-B0D8-2530525F0612}"/>
              </a:ext>
            </a:extLst>
          </p:cNvPr>
          <p:cNvSpPr txBox="1">
            <a:spLocks/>
          </p:cNvSpPr>
          <p:nvPr/>
        </p:nvSpPr>
        <p:spPr bwMode="gray">
          <a:xfrm>
            <a:off x="1866900" y="1032164"/>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Explain why plasmids can be used to copy DNA</a:t>
            </a:r>
            <a: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pic>
        <p:nvPicPr>
          <p:cNvPr id="5" name="Picture 2" descr="Prokaryotic Chromosome- Definition, Structure and Function – Genetic  Education">
            <a:extLst>
              <a:ext uri="{FF2B5EF4-FFF2-40B4-BE49-F238E27FC236}">
                <a16:creationId xmlns:a16="http://schemas.microsoft.com/office/drawing/2014/main" id="{C1AFBB28-A822-624C-9195-A6AE3E008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4470700"/>
            <a:ext cx="3276599" cy="215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7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49E96-F881-5448-BC35-E4F3CDAE94D8}"/>
              </a:ext>
            </a:extLst>
          </p:cNvPr>
          <p:cNvSpPr>
            <a:spLocks noGrp="1"/>
          </p:cNvSpPr>
          <p:nvPr>
            <p:ph idx="1"/>
          </p:nvPr>
        </p:nvSpPr>
        <p:spPr>
          <a:xfrm>
            <a:off x="1981200" y="1752600"/>
            <a:ext cx="8229600" cy="4267200"/>
          </a:xfrm>
        </p:spPr>
        <p:txBody>
          <a:bodyPr/>
          <a:lstStyle/>
          <a:p>
            <a:pPr>
              <a:lnSpc>
                <a:spcPct val="120000"/>
              </a:lnSpc>
              <a:defRPr/>
            </a:pPr>
            <a:r>
              <a:rPr lang="en-US" sz="2000" dirty="0">
                <a:ea typeface="ＭＳ Ｐゴシック" charset="0"/>
              </a:rPr>
              <a:t>Genes on plasmids can be expressed in bacteria.</a:t>
            </a:r>
          </a:p>
          <a:p>
            <a:pPr lvl="2">
              <a:lnSpc>
                <a:spcPct val="120000"/>
              </a:lnSpc>
              <a:buFont typeface="Arial"/>
              <a:buChar char="•"/>
              <a:defRPr/>
            </a:pPr>
            <a:r>
              <a:rPr lang="en-US" sz="2000" dirty="0">
                <a:ea typeface="ＭＳ Ｐゴシック" charset="0"/>
              </a:rPr>
              <a:t>When these genes confer antibiotic resistance, they are called </a:t>
            </a:r>
            <a:r>
              <a:rPr lang="en-US" sz="2000" b="1" dirty="0">
                <a:ea typeface="ＭＳ Ｐゴシック" charset="0"/>
              </a:rPr>
              <a:t>selection markers</a:t>
            </a:r>
            <a:r>
              <a:rPr lang="en-US" sz="2000" dirty="0">
                <a:ea typeface="ＭＳ Ｐゴシック" charset="0"/>
              </a:rPr>
              <a:t>. </a:t>
            </a:r>
          </a:p>
          <a:p>
            <a:pPr lvl="2">
              <a:lnSpc>
                <a:spcPct val="120000"/>
              </a:lnSpc>
              <a:buFont typeface="Arial"/>
              <a:buChar char="•"/>
              <a:defRPr/>
            </a:pPr>
            <a:r>
              <a:rPr lang="en-US" sz="2000" dirty="0">
                <a:ea typeface="ＭＳ Ｐゴシック" charset="0"/>
              </a:rPr>
              <a:t>Growing bacteria in antibiotic-containing media ensures only the cells containing the plasmids grow. This is the basis of </a:t>
            </a:r>
            <a:r>
              <a:rPr lang="en-US" sz="2000" b="1" dirty="0">
                <a:ea typeface="ＭＳ Ｐゴシック" charset="0"/>
              </a:rPr>
              <a:t>antibiotic selection</a:t>
            </a:r>
            <a:r>
              <a:rPr lang="en-US" sz="2000" dirty="0">
                <a:ea typeface="ＭＳ Ｐゴシック" charset="0"/>
              </a:rPr>
              <a:t>.</a:t>
            </a:r>
          </a:p>
        </p:txBody>
      </p:sp>
      <p:sp>
        <p:nvSpPr>
          <p:cNvPr id="46083" name="Title 1">
            <a:extLst>
              <a:ext uri="{FF2B5EF4-FFF2-40B4-BE49-F238E27FC236}">
                <a16:creationId xmlns:a16="http://schemas.microsoft.com/office/drawing/2014/main" id="{3B14A8FC-4E7E-C34F-B9A8-9196D4CBE19B}"/>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769665A5-6922-3245-B0D8-2530525F0612}"/>
              </a:ext>
            </a:extLst>
          </p:cNvPr>
          <p:cNvSpPr txBox="1">
            <a:spLocks/>
          </p:cNvSpPr>
          <p:nvPr/>
        </p:nvSpPr>
        <p:spPr bwMode="gray">
          <a:xfrm>
            <a:off x="1866900" y="1032164"/>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Explain why plasmids can be used to copy DNA</a:t>
            </a:r>
            <a: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pic>
        <p:nvPicPr>
          <p:cNvPr id="1026" name="Picture 2" descr="Bacterial transformation &amp; selection (article) | Khan Academy">
            <a:extLst>
              <a:ext uri="{FF2B5EF4-FFF2-40B4-BE49-F238E27FC236}">
                <a16:creationId xmlns:a16="http://schemas.microsoft.com/office/drawing/2014/main" id="{56793483-359B-BC41-B365-53BB79C90B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4191001"/>
            <a:ext cx="3401291" cy="227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22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3B14A8FC-4E7E-C34F-B9A8-9196D4CBE19B}"/>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769665A5-6922-3245-B0D8-2530525F0612}"/>
              </a:ext>
            </a:extLst>
          </p:cNvPr>
          <p:cNvSpPr txBox="1">
            <a:spLocks/>
          </p:cNvSpPr>
          <p:nvPr/>
        </p:nvSpPr>
        <p:spPr bwMode="gray">
          <a:xfrm>
            <a:off x="1866900" y="1032164"/>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Define the terms GMO and transgenic organism</a:t>
            </a:r>
            <a: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3" name="Content Placeholder 2">
            <a:extLst>
              <a:ext uri="{FF2B5EF4-FFF2-40B4-BE49-F238E27FC236}">
                <a16:creationId xmlns:a16="http://schemas.microsoft.com/office/drawing/2014/main" id="{7FB4E548-F1B9-7244-926B-1BB66A17F5E1}"/>
              </a:ext>
            </a:extLst>
          </p:cNvPr>
          <p:cNvSpPr>
            <a:spLocks noGrp="1"/>
          </p:cNvSpPr>
          <p:nvPr>
            <p:ph idx="1"/>
          </p:nvPr>
        </p:nvSpPr>
        <p:spPr>
          <a:xfrm>
            <a:off x="1981200" y="1711036"/>
            <a:ext cx="8229600" cy="4114800"/>
          </a:xfrm>
        </p:spPr>
        <p:txBody>
          <a:bodyPr/>
          <a:lstStyle/>
          <a:p>
            <a:pPr marL="0" indent="0"/>
            <a:r>
              <a:rPr lang="en-US" dirty="0"/>
              <a:t>Recombinant DNA technology can be used to create genetically modified organisms (GMOs) and transgenic organism. Although thesis terms are commonly used interchangeable they are not the same.</a:t>
            </a:r>
          </a:p>
          <a:p>
            <a:pPr marL="0" indent="0"/>
            <a:endParaRPr lang="en-US" dirty="0"/>
          </a:p>
          <a:p>
            <a:pPr marL="0" indent="0"/>
            <a:r>
              <a:rPr lang="en-US" dirty="0"/>
              <a:t>GMO</a:t>
            </a:r>
          </a:p>
          <a:p>
            <a:pPr marL="285750" indent="-285750">
              <a:buFont typeface="Arial" panose="020B0604020202020204" pitchFamily="34" charset="0"/>
              <a:buChar char="•"/>
            </a:pPr>
            <a:r>
              <a:rPr lang="en-AU" dirty="0"/>
              <a:t>is an organism that has an artificially altered </a:t>
            </a:r>
            <a:r>
              <a:rPr lang="en-AU" dirty="0">
                <a:hlinkClick r:id="rId2"/>
              </a:rPr>
              <a:t>genome,</a:t>
            </a:r>
            <a:r>
              <a:rPr lang="en-AU" dirty="0"/>
              <a:t> </a:t>
            </a:r>
          </a:p>
          <a:p>
            <a:pPr marL="0" indent="0"/>
            <a:endParaRPr lang="en-AU" dirty="0"/>
          </a:p>
          <a:p>
            <a:pPr marL="0" indent="0"/>
            <a:endParaRPr lang="en-AU" dirty="0"/>
          </a:p>
        </p:txBody>
      </p:sp>
    </p:spTree>
    <p:extLst>
      <p:ext uri="{BB962C8B-B14F-4D97-AF65-F5344CB8AC3E}">
        <p14:creationId xmlns:p14="http://schemas.microsoft.com/office/powerpoint/2010/main" val="61739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3B14A8FC-4E7E-C34F-B9A8-9196D4CBE19B}"/>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769665A5-6922-3245-B0D8-2530525F0612}"/>
              </a:ext>
            </a:extLst>
          </p:cNvPr>
          <p:cNvSpPr txBox="1">
            <a:spLocks/>
          </p:cNvSpPr>
          <p:nvPr/>
        </p:nvSpPr>
        <p:spPr bwMode="gray">
          <a:xfrm>
            <a:off x="1866900" y="1032164"/>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Define the terms GMO and transgenic organism</a:t>
            </a:r>
            <a: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sp>
        <p:nvSpPr>
          <p:cNvPr id="3" name="Content Placeholder 2">
            <a:extLst>
              <a:ext uri="{FF2B5EF4-FFF2-40B4-BE49-F238E27FC236}">
                <a16:creationId xmlns:a16="http://schemas.microsoft.com/office/drawing/2014/main" id="{7FB4E548-F1B9-7244-926B-1BB66A17F5E1}"/>
              </a:ext>
            </a:extLst>
          </p:cNvPr>
          <p:cNvSpPr>
            <a:spLocks noGrp="1"/>
          </p:cNvSpPr>
          <p:nvPr>
            <p:ph idx="1"/>
          </p:nvPr>
        </p:nvSpPr>
        <p:spPr>
          <a:xfrm>
            <a:off x="1981200" y="1711036"/>
            <a:ext cx="8229600" cy="4114800"/>
          </a:xfrm>
        </p:spPr>
        <p:txBody>
          <a:bodyPr/>
          <a:lstStyle/>
          <a:p>
            <a:pPr marL="0" indent="0"/>
            <a:r>
              <a:rPr lang="en-AU" dirty="0"/>
              <a:t>Transgenic organism </a:t>
            </a:r>
          </a:p>
          <a:p>
            <a:pPr marL="285750" indent="-285750">
              <a:buFont typeface="Arial" panose="020B0604020202020204" pitchFamily="34" charset="0"/>
              <a:buChar char="•"/>
            </a:pPr>
            <a:r>
              <a:rPr lang="en-AU" dirty="0"/>
              <a:t>is a GMO that has an altered genome containing a DNA sequence or gene from a different species. </a:t>
            </a:r>
          </a:p>
          <a:p>
            <a:pPr marL="285750" indent="-285750">
              <a:buFont typeface="Arial" panose="020B0604020202020204" pitchFamily="34" charset="0"/>
              <a:buChar char="•"/>
            </a:pPr>
            <a:r>
              <a:rPr lang="en-AU" dirty="0"/>
              <a:t>The process used to create a transgenic organism is called transgenesis</a:t>
            </a:r>
          </a:p>
          <a:p>
            <a:pPr marL="285750" indent="-285750">
              <a:buFont typeface="Arial" panose="020B0604020202020204" pitchFamily="34" charset="0"/>
              <a:buChar char="•"/>
            </a:pPr>
            <a:r>
              <a:rPr lang="en-AU" dirty="0"/>
              <a:t>Transgenic organisms have been engineered for desirable traits, including resistance, faster growth rate, greater product quality/yield and tolerance to adverse environmental conditions</a:t>
            </a:r>
          </a:p>
          <a:p>
            <a:pPr marL="285750" indent="-285750">
              <a:buFont typeface="Arial" panose="020B0604020202020204" pitchFamily="34" charset="0"/>
              <a:buChar char="•"/>
            </a:pPr>
            <a:r>
              <a:rPr lang="en-AU" dirty="0"/>
              <a:t>Have been engineered to reduce the pressure of farming industries and environmental conservation</a:t>
            </a:r>
          </a:p>
          <a:p>
            <a:pPr marL="0" indent="0"/>
            <a:endParaRPr lang="en-AU" dirty="0"/>
          </a:p>
        </p:txBody>
      </p:sp>
    </p:spTree>
    <p:extLst>
      <p:ext uri="{BB962C8B-B14F-4D97-AF65-F5344CB8AC3E}">
        <p14:creationId xmlns:p14="http://schemas.microsoft.com/office/powerpoint/2010/main" val="307347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3FD119-94A7-6A46-BA06-82F502A3CE52}"/>
              </a:ext>
            </a:extLst>
          </p:cNvPr>
          <p:cNvSpPr>
            <a:spLocks noGrp="1"/>
          </p:cNvSpPr>
          <p:nvPr>
            <p:ph idx="1"/>
          </p:nvPr>
        </p:nvSpPr>
        <p:spPr>
          <a:xfrm>
            <a:off x="1981200" y="1808018"/>
            <a:ext cx="8229600" cy="4114800"/>
          </a:xfrm>
        </p:spPr>
        <p:txBody>
          <a:bodyPr/>
          <a:lstStyle/>
          <a:p>
            <a:r>
              <a:rPr lang="en-US" dirty="0">
                <a:hlinkClick r:id="rId2"/>
              </a:rPr>
              <a:t>https://www.youtube.com/watch?v=vribRyVQ6G8</a:t>
            </a:r>
            <a:r>
              <a:rPr lang="en-US" dirty="0"/>
              <a:t> </a:t>
            </a:r>
          </a:p>
        </p:txBody>
      </p:sp>
      <p:pic>
        <p:nvPicPr>
          <p:cNvPr id="3074" name="Picture 2" descr="Difference Between GMO and Transgenic Organism | Compare the Difference  Between Similar Terms">
            <a:extLst>
              <a:ext uri="{FF2B5EF4-FFF2-40B4-BE49-F238E27FC236}">
                <a16:creationId xmlns:a16="http://schemas.microsoft.com/office/drawing/2014/main" id="{06483F39-D467-5D4F-8FB6-96297CA78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92" y="2362200"/>
            <a:ext cx="8701216" cy="44577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D3CB2C1-7207-0143-82A2-029AD9171552}"/>
              </a:ext>
            </a:extLst>
          </p:cNvPr>
          <p:cNvSpPr txBox="1">
            <a:spLocks noGrp="1"/>
          </p:cNvSpPr>
          <p:nvPr>
            <p:ph type="title"/>
          </p:nvPr>
        </p:nvSpPr>
        <p:spPr bwMode="gray">
          <a:xfrm>
            <a:off x="1981200" y="1066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b="1" kern="0" dirty="0">
                <a:latin typeface="Calibri" panose="020F0502020204030204" pitchFamily="34" charset="0"/>
                <a:ea typeface="Calibri" panose="020F0502020204030204" pitchFamily="34" charset="0"/>
                <a:cs typeface="Times New Roman" panose="02020603050405020304" pitchFamily="18" charset="0"/>
              </a:rPr>
              <a:t> </a:t>
            </a:r>
            <a:r>
              <a:rPr lang="en-AU" b="1" dirty="0"/>
              <a:t> Define the terms GMO and transgenic organism</a:t>
            </a:r>
            <a:r>
              <a:rPr lang="en-AU" kern="0" dirty="0">
                <a:latin typeface="Calibri" panose="020F0502020204030204" pitchFamily="34" charset="0"/>
                <a:ea typeface="Calibri" panose="020F0502020204030204" pitchFamily="34" charset="0"/>
                <a:cs typeface="Times New Roman" panose="02020603050405020304" pitchFamily="18" charset="0"/>
              </a:rPr>
              <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258925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3B14A8FC-4E7E-C34F-B9A8-9196D4CBE19B}"/>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769665A5-6922-3245-B0D8-2530525F0612}"/>
              </a:ext>
            </a:extLst>
          </p:cNvPr>
          <p:cNvSpPr txBox="1">
            <a:spLocks/>
          </p:cNvSpPr>
          <p:nvPr/>
        </p:nvSpPr>
        <p:spPr bwMode="gray">
          <a:xfrm>
            <a:off x="1866900" y="1264227"/>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State the role of restriction enzymes, ligase, plasmid and vector play in gene cloning</a:t>
            </a:r>
            <a: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US" kern="0" dirty="0">
              <a:solidFill>
                <a:srgbClr val="013658"/>
              </a:solidFill>
              <a:latin typeface="Arial"/>
            </a:endParaRPr>
          </a:p>
        </p:txBody>
      </p:sp>
      <p:graphicFrame>
        <p:nvGraphicFramePr>
          <p:cNvPr id="4" name="Table 4">
            <a:extLst>
              <a:ext uri="{FF2B5EF4-FFF2-40B4-BE49-F238E27FC236}">
                <a16:creationId xmlns:a16="http://schemas.microsoft.com/office/drawing/2014/main" id="{11435288-8DA2-3B4C-BF41-0009F8E1363F}"/>
              </a:ext>
            </a:extLst>
          </p:cNvPr>
          <p:cNvGraphicFramePr>
            <a:graphicFrameLocks noGrp="1"/>
          </p:cNvGraphicFramePr>
          <p:nvPr>
            <p:ph idx="1"/>
            <p:extLst/>
          </p:nvPr>
        </p:nvGraphicFramePr>
        <p:xfrm>
          <a:off x="1981200" y="2549237"/>
          <a:ext cx="8229600" cy="259080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1944262322"/>
                    </a:ext>
                  </a:extLst>
                </a:gridCol>
                <a:gridCol w="5676900">
                  <a:extLst>
                    <a:ext uri="{9D8B030D-6E8A-4147-A177-3AD203B41FA5}">
                      <a16:colId xmlns:a16="http://schemas.microsoft.com/office/drawing/2014/main" val="2800114785"/>
                    </a:ext>
                  </a:extLst>
                </a:gridCol>
              </a:tblGrid>
              <a:tr h="370840">
                <a:tc>
                  <a:txBody>
                    <a:bodyPr/>
                    <a:lstStyle/>
                    <a:p>
                      <a:r>
                        <a:rPr lang="en-US" sz="2000" dirty="0"/>
                        <a:t>Part of the gene cloning process</a:t>
                      </a:r>
                    </a:p>
                  </a:txBody>
                  <a:tcPr/>
                </a:tc>
                <a:tc>
                  <a:txBody>
                    <a:bodyPr/>
                    <a:lstStyle/>
                    <a:p>
                      <a:r>
                        <a:rPr lang="en-US" sz="2000" dirty="0"/>
                        <a:t>Role</a:t>
                      </a:r>
                    </a:p>
                  </a:txBody>
                  <a:tcPr/>
                </a:tc>
                <a:extLst>
                  <a:ext uri="{0D108BD9-81ED-4DB2-BD59-A6C34878D82A}">
                    <a16:rowId xmlns:a16="http://schemas.microsoft.com/office/drawing/2014/main" val="3603870517"/>
                  </a:ext>
                </a:extLst>
              </a:tr>
              <a:tr h="370840">
                <a:tc>
                  <a:txBody>
                    <a:bodyPr/>
                    <a:lstStyle/>
                    <a:p>
                      <a:r>
                        <a:rPr lang="en-US" sz="2000" dirty="0"/>
                        <a:t>Restriction enzymes</a:t>
                      </a:r>
                    </a:p>
                  </a:txBody>
                  <a:tcPr/>
                </a:tc>
                <a:tc>
                  <a:txBody>
                    <a:bodyPr/>
                    <a:lstStyle/>
                    <a:p>
                      <a:r>
                        <a:rPr lang="en-US" sz="2000" dirty="0"/>
                        <a:t>Cuts target gene from donor organisms and cuts plasmid DNA so gene can be inserted</a:t>
                      </a:r>
                    </a:p>
                  </a:txBody>
                  <a:tcPr/>
                </a:tc>
                <a:extLst>
                  <a:ext uri="{0D108BD9-81ED-4DB2-BD59-A6C34878D82A}">
                    <a16:rowId xmlns:a16="http://schemas.microsoft.com/office/drawing/2014/main" val="2429640232"/>
                  </a:ext>
                </a:extLst>
              </a:tr>
              <a:tr h="370840">
                <a:tc>
                  <a:txBody>
                    <a:bodyPr/>
                    <a:lstStyle/>
                    <a:p>
                      <a:r>
                        <a:rPr lang="en-US" sz="2000" dirty="0"/>
                        <a:t>Ligase</a:t>
                      </a:r>
                    </a:p>
                  </a:txBody>
                  <a:tcPr/>
                </a:tc>
                <a:tc>
                  <a:txBody>
                    <a:bodyPr/>
                    <a:lstStyle/>
                    <a:p>
                      <a:r>
                        <a:rPr lang="en-US" sz="2000" dirty="0"/>
                        <a:t>Binds target gene to plasmid DNA</a:t>
                      </a:r>
                    </a:p>
                  </a:txBody>
                  <a:tcPr/>
                </a:tc>
                <a:extLst>
                  <a:ext uri="{0D108BD9-81ED-4DB2-BD59-A6C34878D82A}">
                    <a16:rowId xmlns:a16="http://schemas.microsoft.com/office/drawing/2014/main" val="2136922148"/>
                  </a:ext>
                </a:extLst>
              </a:tr>
              <a:tr h="370840">
                <a:tc>
                  <a:txBody>
                    <a:bodyPr/>
                    <a:lstStyle/>
                    <a:p>
                      <a:r>
                        <a:rPr lang="en-US" sz="2000" dirty="0"/>
                        <a:t>Plasmid</a:t>
                      </a:r>
                    </a:p>
                  </a:txBody>
                  <a:tcPr/>
                </a:tc>
                <a:tc>
                  <a:txBody>
                    <a:bodyPr/>
                    <a:lstStyle/>
                    <a:p>
                      <a:r>
                        <a:rPr lang="en-US" sz="2000" dirty="0"/>
                        <a:t>Makes large amount of the target gene</a:t>
                      </a:r>
                    </a:p>
                  </a:txBody>
                  <a:tcPr/>
                </a:tc>
                <a:extLst>
                  <a:ext uri="{0D108BD9-81ED-4DB2-BD59-A6C34878D82A}">
                    <a16:rowId xmlns:a16="http://schemas.microsoft.com/office/drawing/2014/main" val="4203893420"/>
                  </a:ext>
                </a:extLst>
              </a:tr>
              <a:tr h="370840">
                <a:tc>
                  <a:txBody>
                    <a:bodyPr/>
                    <a:lstStyle/>
                    <a:p>
                      <a:r>
                        <a:rPr lang="en-US" sz="2000" dirty="0"/>
                        <a:t>Vector</a:t>
                      </a:r>
                    </a:p>
                  </a:txBody>
                  <a:tcPr/>
                </a:tc>
                <a:tc>
                  <a:txBody>
                    <a:bodyPr/>
                    <a:lstStyle/>
                    <a:p>
                      <a:r>
                        <a:rPr lang="en-US" sz="2000" dirty="0"/>
                        <a:t>Introduces target gene into recipient organism</a:t>
                      </a:r>
                    </a:p>
                  </a:txBody>
                  <a:tcPr/>
                </a:tc>
                <a:extLst>
                  <a:ext uri="{0D108BD9-81ED-4DB2-BD59-A6C34878D82A}">
                    <a16:rowId xmlns:a16="http://schemas.microsoft.com/office/drawing/2014/main" val="2247127489"/>
                  </a:ext>
                </a:extLst>
              </a:tr>
            </a:tbl>
          </a:graphicData>
        </a:graphic>
      </p:graphicFrame>
    </p:spTree>
    <p:extLst>
      <p:ext uri="{BB962C8B-B14F-4D97-AF65-F5344CB8AC3E}">
        <p14:creationId xmlns:p14="http://schemas.microsoft.com/office/powerpoint/2010/main" val="26565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386A2-1486-564F-8EC9-0D78F9920701}"/>
              </a:ext>
            </a:extLst>
          </p:cNvPr>
          <p:cNvSpPr>
            <a:spLocks noGrp="1"/>
          </p:cNvSpPr>
          <p:nvPr>
            <p:ph idx="1"/>
          </p:nvPr>
        </p:nvSpPr>
        <p:spPr>
          <a:xfrm>
            <a:off x="1981200" y="2195945"/>
            <a:ext cx="8229600" cy="4267200"/>
          </a:xfrm>
        </p:spPr>
        <p:txBody>
          <a:bodyPr/>
          <a:lstStyle/>
          <a:p>
            <a:pPr marL="0" indent="0">
              <a:lnSpc>
                <a:spcPct val="120000"/>
              </a:lnSpc>
              <a:defRPr/>
            </a:pPr>
            <a:r>
              <a:rPr lang="en-US" altLang="en-US" sz="2000" dirty="0"/>
              <a:t>Copying DNA using plasmids is called </a:t>
            </a:r>
            <a:r>
              <a:rPr lang="en-US" altLang="en-US" sz="2000" b="1" dirty="0"/>
              <a:t>genetic cloning</a:t>
            </a:r>
            <a:r>
              <a:rPr lang="en-US" altLang="en-US" sz="2000" dirty="0"/>
              <a:t>. The process involves the following steps.</a:t>
            </a:r>
          </a:p>
          <a:p>
            <a:pPr>
              <a:lnSpc>
                <a:spcPct val="120000"/>
              </a:lnSpc>
              <a:buFontTx/>
              <a:buAutoNum type="arabicPeriod"/>
              <a:defRPr/>
            </a:pPr>
            <a:r>
              <a:rPr lang="en-US" altLang="en-US" sz="2000" dirty="0"/>
              <a:t>Extracting plasmids from bacterial cells by rupturing (lysing) them</a:t>
            </a:r>
          </a:p>
          <a:p>
            <a:pPr>
              <a:lnSpc>
                <a:spcPct val="120000"/>
              </a:lnSpc>
              <a:buFontTx/>
              <a:buAutoNum type="arabicPeriod"/>
              <a:defRPr/>
            </a:pPr>
            <a:r>
              <a:rPr lang="en-US" altLang="en-US" sz="2000" dirty="0"/>
              <a:t>Cutting the plasmid with restriction enzymes</a:t>
            </a:r>
          </a:p>
          <a:p>
            <a:pPr>
              <a:lnSpc>
                <a:spcPct val="120000"/>
              </a:lnSpc>
              <a:buFontTx/>
              <a:buAutoNum type="arabicPeriod"/>
              <a:defRPr/>
            </a:pPr>
            <a:r>
              <a:rPr lang="en-US" altLang="en-US" sz="2000" dirty="0"/>
              <a:t>Cutting the DNA fragment to be inserted with the same restriction enzymes (to give the same sticky ends)</a:t>
            </a:r>
          </a:p>
        </p:txBody>
      </p:sp>
      <p:sp>
        <p:nvSpPr>
          <p:cNvPr id="47107" name="Title 1">
            <a:extLst>
              <a:ext uri="{FF2B5EF4-FFF2-40B4-BE49-F238E27FC236}">
                <a16:creationId xmlns:a16="http://schemas.microsoft.com/office/drawing/2014/main" id="{728DBE5E-2390-4449-8402-6A85A6E2A95F}"/>
              </a:ext>
            </a:extLst>
          </p:cNvPr>
          <p:cNvSpPr txBox="1">
            <a:spLocks/>
          </p:cNvSpPr>
          <p:nvPr/>
        </p:nvSpPr>
        <p:spPr bwMode="gray">
          <a:xfrm>
            <a:off x="1676400" y="152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rPr>
              <a:t>Genetic engineering techniques</a:t>
            </a:r>
          </a:p>
        </p:txBody>
      </p:sp>
      <p:sp>
        <p:nvSpPr>
          <p:cNvPr id="6" name="Title 1">
            <a:extLst>
              <a:ext uri="{FF2B5EF4-FFF2-40B4-BE49-F238E27FC236}">
                <a16:creationId xmlns:a16="http://schemas.microsoft.com/office/drawing/2014/main" id="{BF6A76EB-966B-6347-96D8-F31F8220AA62}"/>
              </a:ext>
            </a:extLst>
          </p:cNvPr>
          <p:cNvSpPr txBox="1">
            <a:spLocks/>
          </p:cNvSpPr>
          <p:nvPr/>
        </p:nvSpPr>
        <p:spPr bwMode="gray">
          <a:xfrm>
            <a:off x="1866900" y="10668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b="1"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t>
            </a:r>
            <a:r>
              <a:rPr lang="en-AU" b="1" dirty="0">
                <a:solidFill>
                  <a:srgbClr val="013658"/>
                </a:solidFill>
                <a:latin typeface="Arial"/>
              </a:rPr>
              <a:t> Describe how recombinant DNA technology  can be used to genetically modify bacteria to produce a protein it does not normally</a:t>
            </a:r>
            <a:endParaRPr lang="en-US" kern="0" dirty="0">
              <a:solidFill>
                <a:srgbClr val="013658"/>
              </a:solidFill>
              <a:latin typeface="Arial"/>
            </a:endParaRPr>
          </a:p>
        </p:txBody>
      </p:sp>
    </p:spTree>
    <p:extLst>
      <p:ext uri="{BB962C8B-B14F-4D97-AF65-F5344CB8AC3E}">
        <p14:creationId xmlns:p14="http://schemas.microsoft.com/office/powerpoint/2010/main" val="4035871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1121</Words>
  <Application>Microsoft Office PowerPoint</Application>
  <PresentationFormat>Widescreen</PresentationFormat>
  <Paragraphs>102</Paragraphs>
  <Slides>18</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ＭＳ Ｐゴシック</vt:lpstr>
      <vt:lpstr>ＭＳ Ｐゴシック</vt:lpstr>
      <vt:lpstr>arial</vt:lpstr>
      <vt:lpstr>arial</vt:lpstr>
      <vt:lpstr>Calibri</vt:lpstr>
      <vt:lpstr>Calibri Light</vt:lpstr>
      <vt:lpstr>Lucida Console</vt:lpstr>
      <vt:lpstr>Times New Roman</vt:lpstr>
      <vt:lpstr>Wingdings</vt:lpstr>
      <vt:lpstr>Office Theme</vt:lpstr>
      <vt:lpstr>Theme1</vt:lpstr>
      <vt:lpstr>PowerPoint Presentation</vt:lpstr>
      <vt:lpstr>PowerPoint Presentation</vt:lpstr>
      <vt:lpstr>PowerPoint Presentation</vt:lpstr>
      <vt:lpstr>PowerPoint Presentation</vt:lpstr>
      <vt:lpstr>PowerPoint Presentation</vt:lpstr>
      <vt:lpstr>PowerPoint Presentation</vt:lpstr>
      <vt:lpstr>Topic Question 2:  Define the terms GMO and transgenic organism </vt:lpstr>
      <vt:lpstr>PowerPoint Presentation</vt:lpstr>
      <vt:lpstr>PowerPoint Presentation</vt:lpstr>
      <vt:lpstr>PowerPoint Presentation</vt:lpstr>
      <vt:lpstr>PowerPoint Presentation</vt:lpstr>
      <vt:lpstr>Topic Question 5:  Describe how scientists identify which bacterial cells contain recombined DNA </vt:lpstr>
      <vt:lpstr>PowerPoint Presentation</vt:lpstr>
      <vt:lpstr>PowerPoint Presentation</vt:lpstr>
      <vt:lpstr>PowerPoint Presentation</vt:lpstr>
      <vt:lpstr>PowerPoint Presentation</vt:lpstr>
      <vt:lpstr>PowerPoint Presentation</vt:lpstr>
      <vt:lpstr>Gene Gun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RAYNER Elizabeth [Rossmoyne Senior High School]</dc:creator>
  <cp:lastModifiedBy>RAYNER Elizabeth [Rossmoyne Senior High School]</cp:lastModifiedBy>
  <cp:revision>1</cp:revision>
  <dcterms:created xsi:type="dcterms:W3CDTF">2022-03-28T03:54:11Z</dcterms:created>
  <dcterms:modified xsi:type="dcterms:W3CDTF">2022-03-28T03:54:31Z</dcterms:modified>
</cp:coreProperties>
</file>